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1" r:id="rId1"/>
  </p:sldMasterIdLst>
  <p:notesMasterIdLst>
    <p:notesMasterId r:id="rId32"/>
  </p:notesMasterIdLst>
  <p:sldIdLst>
    <p:sldId id="463" r:id="rId2"/>
    <p:sldId id="465" r:id="rId3"/>
    <p:sldId id="466" r:id="rId4"/>
    <p:sldId id="467" r:id="rId5"/>
    <p:sldId id="287" r:id="rId6"/>
    <p:sldId id="289" r:id="rId7"/>
    <p:sldId id="291" r:id="rId8"/>
    <p:sldId id="468" r:id="rId9"/>
    <p:sldId id="469" r:id="rId10"/>
    <p:sldId id="293" r:id="rId11"/>
    <p:sldId id="296" r:id="rId12"/>
    <p:sldId id="470" r:id="rId13"/>
    <p:sldId id="471" r:id="rId14"/>
    <p:sldId id="297" r:id="rId15"/>
    <p:sldId id="298" r:id="rId16"/>
    <p:sldId id="299" r:id="rId17"/>
    <p:sldId id="301" r:id="rId18"/>
    <p:sldId id="302" r:id="rId19"/>
    <p:sldId id="472" r:id="rId20"/>
    <p:sldId id="473" r:id="rId21"/>
    <p:sldId id="304" r:id="rId22"/>
    <p:sldId id="477" r:id="rId23"/>
    <p:sldId id="478" r:id="rId24"/>
    <p:sldId id="479" r:id="rId25"/>
    <p:sldId id="480" r:id="rId26"/>
    <p:sldId id="481" r:id="rId27"/>
    <p:sldId id="482" r:id="rId28"/>
    <p:sldId id="309" r:id="rId29"/>
    <p:sldId id="311" r:id="rId30"/>
    <p:sldId id="483" r:id="rId31"/>
  </p:sldIdLst>
  <p:sldSz cx="9144000" cy="6858000" type="screen4x3"/>
  <p:notesSz cx="6858000" cy="9144000"/>
  <p:defaultTextStyle>
    <a:defPPr>
      <a:defRPr lang="ar-SA"/>
    </a:defPPr>
    <a:lvl1pPr algn="r" rtl="1" fontAlgn="base">
      <a:spcBef>
        <a:spcPct val="0"/>
      </a:spcBef>
      <a:spcAft>
        <a:spcPct val="0"/>
      </a:spcAft>
      <a:defRPr b="1" kern="1200">
        <a:solidFill>
          <a:schemeClr val="tx1"/>
        </a:solidFill>
        <a:latin typeface="Arial" pitchFamily="34" charset="0"/>
        <a:ea typeface="+mn-ea"/>
        <a:cs typeface="Arial" pitchFamily="34" charset="0"/>
      </a:defRPr>
    </a:lvl1pPr>
    <a:lvl2pPr marL="457200" algn="r" rtl="1" fontAlgn="base">
      <a:spcBef>
        <a:spcPct val="0"/>
      </a:spcBef>
      <a:spcAft>
        <a:spcPct val="0"/>
      </a:spcAft>
      <a:defRPr b="1" kern="1200">
        <a:solidFill>
          <a:schemeClr val="tx1"/>
        </a:solidFill>
        <a:latin typeface="Arial" pitchFamily="34" charset="0"/>
        <a:ea typeface="+mn-ea"/>
        <a:cs typeface="Arial" pitchFamily="34" charset="0"/>
      </a:defRPr>
    </a:lvl2pPr>
    <a:lvl3pPr marL="914400" algn="r" rtl="1" fontAlgn="base">
      <a:spcBef>
        <a:spcPct val="0"/>
      </a:spcBef>
      <a:spcAft>
        <a:spcPct val="0"/>
      </a:spcAft>
      <a:defRPr b="1"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b="1"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FF00"/>
    <a:srgbClr val="DADFAB"/>
    <a:srgbClr val="FF6600"/>
    <a:srgbClr val="CC0000"/>
    <a:srgbClr val="00FFFF"/>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2019" autoAdjust="0"/>
  </p:normalViewPr>
  <p:slideViewPr>
    <p:cSldViewPr>
      <p:cViewPr varScale="1">
        <p:scale>
          <a:sx n="68" d="100"/>
          <a:sy n="68" d="100"/>
        </p:scale>
        <p:origin x="-144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54" y="18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4096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4096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fld id="{8CE638EE-AABF-4254-957F-DE00F5DC96B3}" type="slidenum">
              <a:rPr lang="ar-SA"/>
              <a:pPr/>
              <a:t>‹#›</a:t>
            </a:fld>
            <a:endParaRPr lang="en-US"/>
          </a:p>
        </p:txBody>
      </p:sp>
    </p:spTree>
    <p:extLst>
      <p:ext uri="{BB962C8B-B14F-4D97-AF65-F5344CB8AC3E}">
        <p14:creationId xmlns:p14="http://schemas.microsoft.com/office/powerpoint/2010/main" val="3148492014"/>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r" rtl="1"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r" rtl="1"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r" rtl="1"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r" rtl="1"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ar-SA" smtClean="0"/>
          </a:p>
        </p:txBody>
      </p:sp>
      <p:sp>
        <p:nvSpPr>
          <p:cNvPr id="76804" name="Slide Number Placeholder 3"/>
          <p:cNvSpPr>
            <a:spLocks noGrp="1"/>
          </p:cNvSpPr>
          <p:nvPr>
            <p:ph type="sldNum" sz="quarter" idx="5"/>
          </p:nvPr>
        </p:nvSpPr>
        <p:spPr bwMode="auto">
          <a:noFill/>
          <a:ln>
            <a:miter lim="800000"/>
            <a:headEnd/>
            <a:tailEnd/>
          </a:ln>
        </p:spPr>
        <p:txBody>
          <a:bodyPr/>
          <a:lstStyle/>
          <a:p>
            <a:fld id="{F4B79799-D3AA-44DC-9BB6-7E0476B35118}" type="slidenum">
              <a:rPr lang="ar-SA"/>
              <a:pPr/>
              <a:t>1</a:t>
            </a:fld>
            <a:endParaRPr lang="en-US"/>
          </a:p>
        </p:txBody>
      </p:sp>
    </p:spTree>
    <p:extLst>
      <p:ext uri="{BB962C8B-B14F-4D97-AF65-F5344CB8AC3E}">
        <p14:creationId xmlns:p14="http://schemas.microsoft.com/office/powerpoint/2010/main" val="3821375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F9C49F0-2C4E-4072-9DC3-1BE183DFB263}" type="slidenum">
              <a:rPr lang="ar-SA"/>
              <a:pPr/>
              <a:t>10</a:t>
            </a:fld>
            <a:endParaRPr lang="en-US"/>
          </a:p>
        </p:txBody>
      </p:sp>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p:txBody>
          <a:bodyPr/>
          <a:lstStyle/>
          <a:p>
            <a:pPr>
              <a:lnSpc>
                <a:spcPct val="80000"/>
              </a:lnSpc>
              <a:spcBef>
                <a:spcPct val="0"/>
              </a:spcBef>
            </a:pPr>
            <a:r>
              <a:rPr lang="ar-SA" b="1"/>
              <a:t>عند مناقشة رواية "معبد قريني" عرضت "أليس ووكر"</a:t>
            </a:r>
            <a:endParaRPr lang="en-US" b="1"/>
          </a:p>
          <a:p>
            <a:pPr>
              <a:lnSpc>
                <a:spcPct val="80000"/>
              </a:lnSpc>
              <a:spcBef>
                <a:spcPct val="0"/>
              </a:spcBef>
            </a:pPr>
            <a:r>
              <a:rPr lang="ar-SA" b="1"/>
              <a:t>مؤلفة الرواية قصة امرأة أحبت رجلاً؛ لأنها رأت فيه مستمعاً جيداً. واستطردت ملاحظاتها بأنه على الرغم من اعتقاد الناس أن حدوث ذلك إنما يرجع للجاذبية المتبادلة بينهما أو لقوة أخرى "إلا أن ما نبحث عنه حقيقة هو شخص ما يكون قادراً على الإنصات إلينا".</a:t>
            </a:r>
            <a:endParaRPr lang="en-US"/>
          </a:p>
        </p:txBody>
      </p:sp>
      <p:sp>
        <p:nvSpPr>
          <p:cNvPr id="6349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995333F3-932C-46FD-9476-38CCCA107AE2}" type="slidenum">
              <a:rPr lang="ar-SA" sz="1200" b="0">
                <a:latin typeface="Calibri" pitchFamily="34" charset="0"/>
              </a:rPr>
              <a:pPr rtl="0"/>
              <a:t>10</a:t>
            </a:fld>
            <a:endParaRPr lang="en-US" sz="1200" b="0">
              <a:latin typeface="Calibri" pitchFamily="34" charset="0"/>
            </a:endParaRPr>
          </a:p>
        </p:txBody>
      </p:sp>
    </p:spTree>
    <p:extLst>
      <p:ext uri="{BB962C8B-B14F-4D97-AF65-F5344CB8AC3E}">
        <p14:creationId xmlns:p14="http://schemas.microsoft.com/office/powerpoint/2010/main" val="1808540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20B23C2-8502-4CF2-BCDE-2BFD207F0D44}" type="slidenum">
              <a:rPr lang="ar-SA"/>
              <a:pPr/>
              <a:t>11</a:t>
            </a:fld>
            <a:endParaRPr lang="en-US"/>
          </a:p>
        </p:txBody>
      </p:sp>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p:txBody>
          <a:bodyPr/>
          <a:lstStyle/>
          <a:p>
            <a:pPr>
              <a:spcBef>
                <a:spcPct val="0"/>
              </a:spcBef>
            </a:pPr>
            <a:r>
              <a:rPr lang="ar-SA" b="1"/>
              <a:t>حتى وإن كان الموضوع المطروح من قبل الآخر تافهاً من وجهة نظرك، فما عليك إلا أن تجمع ملاحظاتك، وآرائك وتصيغها بشكل لبق ومرتب لطرحها، فالاستعجال يضيّع روح الاستماع والحوار.</a:t>
            </a:r>
            <a:br>
              <a:rPr lang="ar-SA" b="1"/>
            </a:br>
            <a:r>
              <a:rPr lang="ar-SA" b="1"/>
              <a:t/>
            </a:r>
            <a:br>
              <a:rPr lang="ar-SA" b="1"/>
            </a:br>
            <a:r>
              <a:rPr lang="ar-SA" b="1"/>
              <a:t>ذلك بأنك إن لم تستمع لما يقول الطرف الآخر حتى النهاية، فقد تفهم الأمر بشكل خطأ، خصوصا ًحينما تقاطعه، وتقفز إلى موضوع آخر.</a:t>
            </a:r>
            <a:endParaRPr lang="en-US"/>
          </a:p>
          <a:p>
            <a:pPr>
              <a:spcBef>
                <a:spcPct val="0"/>
              </a:spcBef>
            </a:pPr>
            <a:endParaRPr lang="en-US"/>
          </a:p>
          <a:p>
            <a:pPr>
              <a:spcBef>
                <a:spcPct val="0"/>
              </a:spcBef>
            </a:pPr>
            <a:endParaRPr lang="en-US"/>
          </a:p>
        </p:txBody>
      </p:sp>
      <p:sp>
        <p:nvSpPr>
          <p:cNvPr id="6963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8E09137E-18A5-462A-B30B-B63F8AB37E9C}" type="slidenum">
              <a:rPr lang="ar-SA" sz="1200" b="0">
                <a:latin typeface="Calibri" pitchFamily="34" charset="0"/>
              </a:rPr>
              <a:pPr rtl="0"/>
              <a:t>11</a:t>
            </a:fld>
            <a:endParaRPr lang="en-US" sz="1200" b="0">
              <a:latin typeface="Calibri" pitchFamily="34" charset="0"/>
            </a:endParaRPr>
          </a:p>
        </p:txBody>
      </p:sp>
    </p:spTree>
    <p:extLst>
      <p:ext uri="{BB962C8B-B14F-4D97-AF65-F5344CB8AC3E}">
        <p14:creationId xmlns:p14="http://schemas.microsoft.com/office/powerpoint/2010/main" val="756975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9A7CD54-32D3-4631-AE01-4D78B8A879F7}" type="slidenum">
              <a:rPr lang="ar-SA"/>
              <a:pPr/>
              <a:t>12</a:t>
            </a:fld>
            <a:endParaRPr lang="en-US"/>
          </a:p>
        </p:txBody>
      </p:sp>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p:txBody>
          <a:bodyPr/>
          <a:lstStyle/>
          <a:p>
            <a:pPr>
              <a:spcBef>
                <a:spcPct val="0"/>
              </a:spcBef>
            </a:pPr>
            <a:endParaRPr lang="ar-EG"/>
          </a:p>
        </p:txBody>
      </p:sp>
      <p:sp>
        <p:nvSpPr>
          <p:cNvPr id="11571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89875BEB-A536-4068-A091-502047CE037C}" type="slidenum">
              <a:rPr lang="ar-SA" sz="1200" b="0">
                <a:latin typeface="Calibri" pitchFamily="34" charset="0"/>
              </a:rPr>
              <a:pPr rtl="0"/>
              <a:t>12</a:t>
            </a:fld>
            <a:endParaRPr lang="en-US" sz="1200" b="0">
              <a:latin typeface="Calibri" pitchFamily="34" charset="0"/>
            </a:endParaRPr>
          </a:p>
        </p:txBody>
      </p:sp>
    </p:spTree>
    <p:extLst>
      <p:ext uri="{BB962C8B-B14F-4D97-AF65-F5344CB8AC3E}">
        <p14:creationId xmlns:p14="http://schemas.microsoft.com/office/powerpoint/2010/main" val="3055476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9A7CD54-32D3-4631-AE01-4D78B8A879F7}" type="slidenum">
              <a:rPr lang="ar-SA"/>
              <a:pPr/>
              <a:t>13</a:t>
            </a:fld>
            <a:endParaRPr lang="en-US"/>
          </a:p>
        </p:txBody>
      </p:sp>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p:txBody>
          <a:bodyPr/>
          <a:lstStyle/>
          <a:p>
            <a:pPr>
              <a:spcBef>
                <a:spcPct val="0"/>
              </a:spcBef>
            </a:pPr>
            <a:endParaRPr lang="ar-EG"/>
          </a:p>
        </p:txBody>
      </p:sp>
      <p:sp>
        <p:nvSpPr>
          <p:cNvPr id="11571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89875BEB-A536-4068-A091-502047CE037C}" type="slidenum">
              <a:rPr lang="ar-SA" sz="1200" b="0">
                <a:latin typeface="Calibri" pitchFamily="34" charset="0"/>
              </a:rPr>
              <a:pPr rtl="0"/>
              <a:t>13</a:t>
            </a:fld>
            <a:endParaRPr lang="en-US" sz="1200" b="0">
              <a:latin typeface="Calibri" pitchFamily="34" charset="0"/>
            </a:endParaRPr>
          </a:p>
        </p:txBody>
      </p:sp>
    </p:spTree>
    <p:extLst>
      <p:ext uri="{BB962C8B-B14F-4D97-AF65-F5344CB8AC3E}">
        <p14:creationId xmlns:p14="http://schemas.microsoft.com/office/powerpoint/2010/main" val="582780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85A4132-DDDA-4AA9-AF1D-CB699021EBAF}" type="slidenum">
              <a:rPr lang="ar-SA"/>
              <a:pPr/>
              <a:t>14</a:t>
            </a:fld>
            <a:endParaRPr lang="en-US"/>
          </a:p>
        </p:txBody>
      </p:sp>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p:txBody>
          <a:bodyPr/>
          <a:lstStyle/>
          <a:p>
            <a:pPr>
              <a:spcBef>
                <a:spcPct val="0"/>
              </a:spcBef>
            </a:pPr>
            <a:endParaRPr lang="ar-EG"/>
          </a:p>
        </p:txBody>
      </p:sp>
      <p:sp>
        <p:nvSpPr>
          <p:cNvPr id="7168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32FF9C19-8592-4D85-8ABE-6E3A82962F84}" type="slidenum">
              <a:rPr lang="ar-SA" sz="1200" b="0">
                <a:latin typeface="Calibri" pitchFamily="34" charset="0"/>
              </a:rPr>
              <a:pPr rtl="0"/>
              <a:t>14</a:t>
            </a:fld>
            <a:endParaRPr lang="en-US" sz="1200" b="0">
              <a:latin typeface="Calibri" pitchFamily="34" charset="0"/>
            </a:endParaRPr>
          </a:p>
        </p:txBody>
      </p:sp>
    </p:spTree>
    <p:extLst>
      <p:ext uri="{BB962C8B-B14F-4D97-AF65-F5344CB8AC3E}">
        <p14:creationId xmlns:p14="http://schemas.microsoft.com/office/powerpoint/2010/main" val="4157453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0E051EE-43AA-4636-A4AA-A2F25BB1DE39}" type="slidenum">
              <a:rPr lang="ar-SA"/>
              <a:pPr/>
              <a:t>15</a:t>
            </a:fld>
            <a:endParaRPr lang="en-US"/>
          </a:p>
        </p:txBody>
      </p:sp>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p:txBody>
          <a:bodyPr/>
          <a:lstStyle/>
          <a:p>
            <a:pPr>
              <a:spcBef>
                <a:spcPct val="0"/>
              </a:spcBef>
            </a:pPr>
            <a:endParaRPr lang="ar-EG"/>
          </a:p>
        </p:txBody>
      </p:sp>
      <p:sp>
        <p:nvSpPr>
          <p:cNvPr id="7373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7C2B067B-9A88-474B-8B94-353EE8A6D95F}" type="slidenum">
              <a:rPr lang="ar-SA" sz="1200" b="0">
                <a:latin typeface="Calibri" pitchFamily="34" charset="0"/>
              </a:rPr>
              <a:pPr rtl="0"/>
              <a:t>15</a:t>
            </a:fld>
            <a:endParaRPr lang="en-US" sz="1200" b="0">
              <a:latin typeface="Calibri" pitchFamily="34" charset="0"/>
            </a:endParaRPr>
          </a:p>
        </p:txBody>
      </p:sp>
    </p:spTree>
    <p:extLst>
      <p:ext uri="{BB962C8B-B14F-4D97-AF65-F5344CB8AC3E}">
        <p14:creationId xmlns:p14="http://schemas.microsoft.com/office/powerpoint/2010/main" val="4006958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2DE6B40-32C9-4A0A-87EC-916F3C8DB0E9}" type="slidenum">
              <a:rPr lang="ar-SA"/>
              <a:pPr/>
              <a:t>16</a:t>
            </a:fld>
            <a:endParaRPr lang="en-US"/>
          </a:p>
        </p:txBody>
      </p:sp>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p:txBody>
          <a:bodyPr/>
          <a:lstStyle/>
          <a:p>
            <a:pPr>
              <a:spcBef>
                <a:spcPct val="0"/>
              </a:spcBef>
            </a:pPr>
            <a:endParaRPr lang="ar-EG"/>
          </a:p>
        </p:txBody>
      </p:sp>
      <p:sp>
        <p:nvSpPr>
          <p:cNvPr id="7578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D9F1426A-A1FB-44D2-9D84-2DB0B6946706}" type="slidenum">
              <a:rPr lang="ar-SA" sz="1200" b="0">
                <a:latin typeface="Calibri" pitchFamily="34" charset="0"/>
              </a:rPr>
              <a:pPr rtl="0"/>
              <a:t>16</a:t>
            </a:fld>
            <a:endParaRPr lang="en-US" sz="1200" b="0">
              <a:latin typeface="Calibri" pitchFamily="34" charset="0"/>
            </a:endParaRPr>
          </a:p>
        </p:txBody>
      </p:sp>
    </p:spTree>
    <p:extLst>
      <p:ext uri="{BB962C8B-B14F-4D97-AF65-F5344CB8AC3E}">
        <p14:creationId xmlns:p14="http://schemas.microsoft.com/office/powerpoint/2010/main" val="286835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B2B9B26-B7A1-40BD-8F96-F8EDA74AD4EC}" type="slidenum">
              <a:rPr lang="ar-SA"/>
              <a:pPr/>
              <a:t>17</a:t>
            </a:fld>
            <a:endParaRPr lang="en-US"/>
          </a:p>
        </p:txBody>
      </p:sp>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p:txBody>
          <a:bodyPr/>
          <a:lstStyle/>
          <a:p>
            <a:endParaRPr lang="ar-EG"/>
          </a:p>
        </p:txBody>
      </p:sp>
      <p:sp>
        <p:nvSpPr>
          <p:cNvPr id="4" name="Slide Number Placeholder 3"/>
          <p:cNvSpPr txBox="1">
            <a:spLocks noGrp="1"/>
          </p:cNvSpPr>
          <p:nvPr/>
        </p:nvSpPr>
        <p:spPr>
          <a:xfrm>
            <a:off x="3884613" y="8685213"/>
            <a:ext cx="2971800" cy="457200"/>
          </a:xfrm>
          <a:prstGeom prst="rect">
            <a:avLst/>
          </a:prstGeom>
          <a:noFill/>
        </p:spPr>
        <p:txBody>
          <a:bodyPr anchor="b"/>
          <a:lstStyle/>
          <a:p>
            <a:pPr rtl="0"/>
            <a:fld id="{7B63A514-0348-4B55-B316-121CE2B670C4}" type="slidenum">
              <a:rPr lang="ar-SA" sz="1200" b="0">
                <a:latin typeface="Calibri" pitchFamily="34" charset="0"/>
              </a:rPr>
              <a:pPr rtl="0"/>
              <a:t>17</a:t>
            </a:fld>
            <a:endParaRPr lang="en-US" sz="1200" b="0">
              <a:latin typeface="Calibri" pitchFamily="34" charset="0"/>
            </a:endParaRPr>
          </a:p>
        </p:txBody>
      </p:sp>
    </p:spTree>
    <p:extLst>
      <p:ext uri="{BB962C8B-B14F-4D97-AF65-F5344CB8AC3E}">
        <p14:creationId xmlns:p14="http://schemas.microsoft.com/office/powerpoint/2010/main" val="802375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D5A44E7-DCA0-47F0-9F27-380CE6381093}" type="slidenum">
              <a:rPr lang="ar-SA"/>
              <a:pPr/>
              <a:t>18</a:t>
            </a:fld>
            <a:endParaRPr lang="en-US"/>
          </a:p>
        </p:txBody>
      </p:sp>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p:txBody>
          <a:bodyPr/>
          <a:lstStyle/>
          <a:p>
            <a:pPr>
              <a:spcBef>
                <a:spcPct val="0"/>
              </a:spcBef>
            </a:pPr>
            <a:endParaRPr lang="ar-EG"/>
          </a:p>
        </p:txBody>
      </p:sp>
      <p:sp>
        <p:nvSpPr>
          <p:cNvPr id="819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B19C21CD-FC6C-447F-98AF-39E53A8727A4}" type="slidenum">
              <a:rPr lang="ar-SA" sz="1200" b="0">
                <a:latin typeface="Calibri" pitchFamily="34" charset="0"/>
              </a:rPr>
              <a:pPr rtl="0"/>
              <a:t>18</a:t>
            </a:fld>
            <a:endParaRPr lang="en-US" sz="1200" b="0">
              <a:latin typeface="Calibri" pitchFamily="34" charset="0"/>
            </a:endParaRPr>
          </a:p>
        </p:txBody>
      </p:sp>
    </p:spTree>
    <p:extLst>
      <p:ext uri="{BB962C8B-B14F-4D97-AF65-F5344CB8AC3E}">
        <p14:creationId xmlns:p14="http://schemas.microsoft.com/office/powerpoint/2010/main" val="13639477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D5A44E7-DCA0-47F0-9F27-380CE6381093}" type="slidenum">
              <a:rPr lang="ar-SA"/>
              <a:pPr/>
              <a:t>19</a:t>
            </a:fld>
            <a:endParaRPr lang="en-US"/>
          </a:p>
        </p:txBody>
      </p:sp>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p:txBody>
          <a:bodyPr/>
          <a:lstStyle/>
          <a:p>
            <a:pPr>
              <a:spcBef>
                <a:spcPct val="0"/>
              </a:spcBef>
            </a:pPr>
            <a:endParaRPr lang="ar-EG"/>
          </a:p>
        </p:txBody>
      </p:sp>
      <p:sp>
        <p:nvSpPr>
          <p:cNvPr id="819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B19C21CD-FC6C-447F-98AF-39E53A8727A4}" type="slidenum">
              <a:rPr lang="ar-SA" sz="1200" b="0">
                <a:latin typeface="Calibri" pitchFamily="34" charset="0"/>
              </a:rPr>
              <a:pPr rtl="0"/>
              <a:t>19</a:t>
            </a:fld>
            <a:endParaRPr lang="en-US" sz="1200" b="0">
              <a:latin typeface="Calibri" pitchFamily="34" charset="0"/>
            </a:endParaRPr>
          </a:p>
        </p:txBody>
      </p:sp>
    </p:spTree>
    <p:extLst>
      <p:ext uri="{BB962C8B-B14F-4D97-AF65-F5344CB8AC3E}">
        <p14:creationId xmlns:p14="http://schemas.microsoft.com/office/powerpoint/2010/main" val="3186252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ar-SA" smtClean="0"/>
          </a:p>
        </p:txBody>
      </p:sp>
      <p:sp>
        <p:nvSpPr>
          <p:cNvPr id="79876" name="Slide Number Placeholder 3"/>
          <p:cNvSpPr>
            <a:spLocks noGrp="1"/>
          </p:cNvSpPr>
          <p:nvPr>
            <p:ph type="sldNum" sz="quarter" idx="5"/>
          </p:nvPr>
        </p:nvSpPr>
        <p:spPr bwMode="auto">
          <a:noFill/>
          <a:ln>
            <a:miter lim="800000"/>
            <a:headEnd/>
            <a:tailEnd/>
          </a:ln>
        </p:spPr>
        <p:txBody>
          <a:bodyPr/>
          <a:lstStyle/>
          <a:p>
            <a:fld id="{355AC90E-F630-48AF-8CC2-360B8B38D560}" type="slidenum">
              <a:rPr lang="ar-SA"/>
              <a:pPr/>
              <a:t>2</a:t>
            </a:fld>
            <a:endParaRPr lang="en-US"/>
          </a:p>
        </p:txBody>
      </p:sp>
    </p:spTree>
    <p:extLst>
      <p:ext uri="{BB962C8B-B14F-4D97-AF65-F5344CB8AC3E}">
        <p14:creationId xmlns:p14="http://schemas.microsoft.com/office/powerpoint/2010/main" val="27919566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D5A44E7-DCA0-47F0-9F27-380CE6381093}" type="slidenum">
              <a:rPr lang="ar-SA"/>
              <a:pPr/>
              <a:t>20</a:t>
            </a:fld>
            <a:endParaRPr lang="en-US"/>
          </a:p>
        </p:txBody>
      </p:sp>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p:txBody>
          <a:bodyPr/>
          <a:lstStyle/>
          <a:p>
            <a:pPr>
              <a:spcBef>
                <a:spcPct val="0"/>
              </a:spcBef>
            </a:pPr>
            <a:endParaRPr lang="ar-EG"/>
          </a:p>
        </p:txBody>
      </p:sp>
      <p:sp>
        <p:nvSpPr>
          <p:cNvPr id="819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B19C21CD-FC6C-447F-98AF-39E53A8727A4}" type="slidenum">
              <a:rPr lang="ar-SA" sz="1200" b="0">
                <a:latin typeface="Calibri" pitchFamily="34" charset="0"/>
              </a:rPr>
              <a:pPr rtl="0"/>
              <a:t>20</a:t>
            </a:fld>
            <a:endParaRPr lang="en-US" sz="1200" b="0">
              <a:latin typeface="Calibri" pitchFamily="34" charset="0"/>
            </a:endParaRPr>
          </a:p>
        </p:txBody>
      </p:sp>
    </p:spTree>
    <p:extLst>
      <p:ext uri="{BB962C8B-B14F-4D97-AF65-F5344CB8AC3E}">
        <p14:creationId xmlns:p14="http://schemas.microsoft.com/office/powerpoint/2010/main" val="40591441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47D4F92-C313-4702-8768-E6E9348969F6}" type="slidenum">
              <a:rPr lang="ar-SA"/>
              <a:pPr/>
              <a:t>21</a:t>
            </a:fld>
            <a:endParaRPr lang="en-US"/>
          </a:p>
        </p:txBody>
      </p:sp>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p:txBody>
          <a:bodyPr/>
          <a:lstStyle/>
          <a:p>
            <a:pPr algn="ctr">
              <a:spcBef>
                <a:spcPct val="0"/>
              </a:spcBef>
              <a:buFont typeface="Wingdings" pitchFamily="2" charset="2"/>
              <a:buNone/>
            </a:pPr>
            <a:r>
              <a:rPr lang="ar-SA" b="1"/>
              <a:t>كيف تفرغ الطاقة السيئة من داخلك دون ايذاء نفسك ؟</a:t>
            </a:r>
            <a:r>
              <a:rPr lang="en-US" b="1"/>
              <a:t>! </a:t>
            </a:r>
            <a:br>
              <a:rPr lang="en-US" b="1"/>
            </a:br>
            <a:r>
              <a:rPr lang="ar-SA" b="1"/>
              <a:t>يبالغ البعض في إظهار غضبهم أو قلقهم أو حتى طاقتهم الزائدة، وبدلا من أن يكون الغضب أو القلق وسيلة يصبح أداة لإلحاق الأذى البدني بالشخص نفسهطيل أو شلل .</a:t>
            </a:r>
          </a:p>
          <a:p>
            <a:pPr algn="ctr">
              <a:spcBef>
                <a:spcPct val="0"/>
              </a:spcBef>
              <a:buFont typeface="Wingdings" pitchFamily="2" charset="2"/>
              <a:buNone/>
            </a:pPr>
            <a:r>
              <a:rPr lang="ar-SA" b="1"/>
              <a:t>ويعرف العلماء النفسيون اضطراب الأذى الذاتي بأنه الحالة التي يوقع الشخص فيها أذى بدني بالعمد على نفسه. وهي ليست بالضرورة محاولة انتحار وقد لا يعني الشخص أنه يريد الموت. وإنما هي محاولة لتعديل المزاج السيئ، خصوصا إذا كانوا غاضبين أو مكتئبين. ويتضمن الأذى الذاتي حرق، وجرح، وضرب أجزاء من الجسم</a:t>
            </a:r>
            <a:r>
              <a:rPr lang="en-US" b="1"/>
              <a:t>. </a:t>
            </a:r>
            <a:r>
              <a:rPr lang="ar-SA" b="1"/>
              <a:t>مثلا، إذا يقوم الشخص المصاب باضطراب الأذى الذاتي بضرب رأسه بالجدار، أو إطفاء السيجارة على جسده</a:t>
            </a:r>
            <a:r>
              <a:rPr lang="en-US" b="1"/>
              <a:t>. </a:t>
            </a:r>
            <a:endParaRPr lang="ar-SA"/>
          </a:p>
          <a:p>
            <a:pPr algn="ctr">
              <a:spcBef>
                <a:spcPct val="0"/>
              </a:spcBef>
              <a:buFont typeface="Wingdings" pitchFamily="2" charset="2"/>
              <a:buNone/>
            </a:pPr>
            <a:endParaRPr lang="ar-SA" b="1"/>
          </a:p>
          <a:p>
            <a:pPr algn="ctr">
              <a:spcBef>
                <a:spcPct val="0"/>
              </a:spcBef>
              <a:buFont typeface="Wingdings" pitchFamily="2" charset="2"/>
              <a:buNone/>
            </a:pPr>
            <a:r>
              <a:rPr lang="ar-SA" b="1"/>
              <a:t>ويمكن أن يجلب الأذى الذاتي إحساسا فوريا بالراحة للشخص المصاب بالاضطراب، ولكنه حلّ مؤقت للحالة العصبية فقط. وغالبا ما يلحق هؤلاء الأشخاص أضرار دائمة بالجسم مثل تلف الأعصاب، والحروق والجروح والندب البارزة</a:t>
            </a:r>
            <a:r>
              <a:rPr lang="en-US" b="1"/>
              <a:t>. </a:t>
            </a:r>
            <a:br>
              <a:rPr lang="en-US" b="1"/>
            </a:br>
            <a:r>
              <a:rPr lang="en-US" b="1"/>
              <a:t/>
            </a:r>
            <a:br>
              <a:rPr lang="en-US" b="1"/>
            </a:br>
            <a:r>
              <a:rPr lang="ar-SA" b="1"/>
              <a:t>من الضروري هنا استشارة الطبيب النفسي أو المستشار النفسي للمساعدة على معرفة الأسباب التي تدفع الشخص لإلحاق الأذى البدني بنفسه عن قصد، وإيجاد استراتيجيات لإيقاف هذه التصرفات المتطرفة</a:t>
            </a:r>
            <a:r>
              <a:rPr lang="en-US" b="1"/>
              <a:t>. </a:t>
            </a:r>
            <a:endParaRPr lang="ar-SA" b="1"/>
          </a:p>
        </p:txBody>
      </p:sp>
      <p:sp>
        <p:nvSpPr>
          <p:cNvPr id="76804"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rtl="0"/>
            <a:fld id="{A196D56A-AFB7-4712-8148-7A8AA16461C1}" type="slidenum">
              <a:rPr lang="ar-SA" sz="1200" b="0">
                <a:latin typeface="Calibri" pitchFamily="34" charset="0"/>
              </a:rPr>
              <a:pPr rtl="0"/>
              <a:t>21</a:t>
            </a:fld>
            <a:endParaRPr lang="en-US" sz="1200" b="0">
              <a:latin typeface="Calibri" pitchFamily="34" charset="0"/>
            </a:endParaRPr>
          </a:p>
        </p:txBody>
      </p:sp>
    </p:spTree>
    <p:extLst>
      <p:ext uri="{BB962C8B-B14F-4D97-AF65-F5344CB8AC3E}">
        <p14:creationId xmlns:p14="http://schemas.microsoft.com/office/powerpoint/2010/main" val="17777648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DDB7959-B2F7-4C8F-8EF1-3808E5E13A36}" type="slidenum">
              <a:rPr lang="ar-SA"/>
              <a:pPr/>
              <a:t>25</a:t>
            </a:fld>
            <a:endParaRPr lang="en-US"/>
          </a:p>
        </p:txBody>
      </p:sp>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p:txBody>
          <a:bodyPr/>
          <a:lstStyle/>
          <a:p>
            <a:pPr>
              <a:spcBef>
                <a:spcPct val="0"/>
              </a:spcBef>
            </a:pPr>
            <a:endParaRPr lang="ar-EG"/>
          </a:p>
        </p:txBody>
      </p:sp>
      <p:sp>
        <p:nvSpPr>
          <p:cNvPr id="9421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A5DFC17B-EF27-40DF-B672-C39F48A9521D}" type="slidenum">
              <a:rPr lang="ar-SA" sz="1200" b="0">
                <a:latin typeface="Calibri" pitchFamily="34" charset="0"/>
              </a:rPr>
              <a:pPr rtl="0"/>
              <a:t>25</a:t>
            </a:fld>
            <a:endParaRPr lang="en-US" sz="1200" b="0">
              <a:latin typeface="Calibri" pitchFamily="34" charset="0"/>
            </a:endParaRPr>
          </a:p>
        </p:txBody>
      </p:sp>
    </p:spTree>
    <p:extLst>
      <p:ext uri="{BB962C8B-B14F-4D97-AF65-F5344CB8AC3E}">
        <p14:creationId xmlns:p14="http://schemas.microsoft.com/office/powerpoint/2010/main" val="36732171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75E851-ADE5-4F74-8475-EC57183253AB}" type="slidenum">
              <a:rPr lang="ar-SA"/>
              <a:pPr/>
              <a:t>26</a:t>
            </a:fld>
            <a:endParaRPr lang="en-US"/>
          </a:p>
        </p:txBody>
      </p:sp>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p:txBody>
          <a:bodyPr/>
          <a:lstStyle/>
          <a:p>
            <a:pPr>
              <a:spcBef>
                <a:spcPct val="0"/>
              </a:spcBef>
            </a:pPr>
            <a:endParaRPr lang="ar-EG"/>
          </a:p>
        </p:txBody>
      </p:sp>
      <p:sp>
        <p:nvSpPr>
          <p:cNvPr id="9626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E01551FC-5209-4295-94C8-CB8FD8D06EC7}" type="slidenum">
              <a:rPr lang="ar-SA" sz="1200" b="0">
                <a:latin typeface="Calibri" pitchFamily="34" charset="0"/>
              </a:rPr>
              <a:pPr rtl="0"/>
              <a:t>26</a:t>
            </a:fld>
            <a:endParaRPr lang="en-US" sz="1200" b="0">
              <a:latin typeface="Calibri" pitchFamily="34" charset="0"/>
            </a:endParaRPr>
          </a:p>
        </p:txBody>
      </p:sp>
    </p:spTree>
    <p:extLst>
      <p:ext uri="{BB962C8B-B14F-4D97-AF65-F5344CB8AC3E}">
        <p14:creationId xmlns:p14="http://schemas.microsoft.com/office/powerpoint/2010/main" val="3946093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8483FA4-100A-43C6-8F1B-5BC811BA772D}" type="slidenum">
              <a:rPr lang="ar-SA"/>
              <a:pPr/>
              <a:t>27</a:t>
            </a:fld>
            <a:endParaRPr lang="en-US"/>
          </a:p>
        </p:txBody>
      </p:sp>
      <p:sp>
        <p:nvSpPr>
          <p:cNvPr id="1003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spcBef>
                <a:spcPct val="0"/>
              </a:spcBef>
            </a:pPr>
            <a:endParaRPr lang="en-US" sz="1100" dirty="0"/>
          </a:p>
        </p:txBody>
      </p:sp>
      <p:sp>
        <p:nvSpPr>
          <p:cNvPr id="10035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E54801B3-34B9-4336-BBDC-FF2F5D24FEE0}" type="slidenum">
              <a:rPr lang="ar-SA" sz="1200" b="0">
                <a:latin typeface="Calibri" pitchFamily="34" charset="0"/>
              </a:rPr>
              <a:pPr rtl="0"/>
              <a:t>27</a:t>
            </a:fld>
            <a:endParaRPr lang="en-US" sz="1200" b="0">
              <a:latin typeface="Calibri" pitchFamily="34" charset="0"/>
            </a:endParaRPr>
          </a:p>
        </p:txBody>
      </p:sp>
    </p:spTree>
    <p:extLst>
      <p:ext uri="{BB962C8B-B14F-4D97-AF65-F5344CB8AC3E}">
        <p14:creationId xmlns:p14="http://schemas.microsoft.com/office/powerpoint/2010/main" val="32218528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FE1BDA8-6B39-4B22-81F1-B75E52F81EA6}" type="slidenum">
              <a:rPr lang="ar-SA"/>
              <a:pPr/>
              <a:t>28</a:t>
            </a:fld>
            <a:endParaRPr lang="en-US"/>
          </a:p>
        </p:txBody>
      </p:sp>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p:txBody>
          <a:bodyPr/>
          <a:lstStyle/>
          <a:p>
            <a:pPr>
              <a:spcBef>
                <a:spcPct val="0"/>
              </a:spcBef>
            </a:pPr>
            <a:endParaRPr lang="en-US" dirty="0"/>
          </a:p>
          <a:p>
            <a:pPr>
              <a:spcBef>
                <a:spcPct val="0"/>
              </a:spcBef>
            </a:pPr>
            <a:endParaRPr lang="en-US" dirty="0"/>
          </a:p>
          <a:p>
            <a:pPr>
              <a:spcBef>
                <a:spcPct val="0"/>
              </a:spcBef>
            </a:pPr>
            <a:endParaRPr lang="en-US" dirty="0"/>
          </a:p>
        </p:txBody>
      </p:sp>
      <p:sp>
        <p:nvSpPr>
          <p:cNvPr id="9830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BE8CC16B-3435-4E1F-8F65-4541BE9C6CC1}" type="slidenum">
              <a:rPr lang="ar-SA" sz="1200" b="0">
                <a:latin typeface="Calibri" pitchFamily="34" charset="0"/>
              </a:rPr>
              <a:pPr rtl="0"/>
              <a:t>28</a:t>
            </a:fld>
            <a:endParaRPr lang="en-US" sz="1200" b="0">
              <a:latin typeface="Calibri" pitchFamily="34" charset="0"/>
            </a:endParaRPr>
          </a:p>
        </p:txBody>
      </p:sp>
    </p:spTree>
    <p:extLst>
      <p:ext uri="{BB962C8B-B14F-4D97-AF65-F5344CB8AC3E}">
        <p14:creationId xmlns:p14="http://schemas.microsoft.com/office/powerpoint/2010/main" val="41006593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EF4FF6C-C15E-40F5-87F7-4EDF800F3A50}" type="slidenum">
              <a:rPr lang="ar-SA"/>
              <a:pPr/>
              <a:t>29</a:t>
            </a:fld>
            <a:endParaRPr lang="en-US"/>
          </a:p>
        </p:txBody>
      </p:sp>
      <p:sp>
        <p:nvSpPr>
          <p:cNvPr id="1024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spcBef>
                <a:spcPct val="0"/>
              </a:spcBef>
            </a:pPr>
            <a:endParaRPr lang="en-US" sz="1100" dirty="0"/>
          </a:p>
        </p:txBody>
      </p:sp>
      <p:sp>
        <p:nvSpPr>
          <p:cNvPr id="10240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0043B0D0-7A99-4BF7-AE36-34FCDEF46211}" type="slidenum">
              <a:rPr lang="ar-SA" sz="1200" b="0">
                <a:latin typeface="Calibri" pitchFamily="34" charset="0"/>
              </a:rPr>
              <a:pPr rtl="0"/>
              <a:t>29</a:t>
            </a:fld>
            <a:endParaRPr lang="en-US" sz="1200" b="0">
              <a:latin typeface="Calibri" pitchFamily="34" charset="0"/>
            </a:endParaRPr>
          </a:p>
        </p:txBody>
      </p:sp>
    </p:spTree>
    <p:extLst>
      <p:ext uri="{BB962C8B-B14F-4D97-AF65-F5344CB8AC3E}">
        <p14:creationId xmlns:p14="http://schemas.microsoft.com/office/powerpoint/2010/main" val="30904434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EF4FF6C-C15E-40F5-87F7-4EDF800F3A50}" type="slidenum">
              <a:rPr lang="ar-SA"/>
              <a:pPr/>
              <a:t>30</a:t>
            </a:fld>
            <a:endParaRPr lang="en-US"/>
          </a:p>
        </p:txBody>
      </p:sp>
      <p:sp>
        <p:nvSpPr>
          <p:cNvPr id="1024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spcBef>
                <a:spcPct val="0"/>
              </a:spcBef>
            </a:pPr>
            <a:endParaRPr lang="en-US" sz="1100" dirty="0"/>
          </a:p>
        </p:txBody>
      </p:sp>
      <p:sp>
        <p:nvSpPr>
          <p:cNvPr id="10240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0043B0D0-7A99-4BF7-AE36-34FCDEF46211}" type="slidenum">
              <a:rPr lang="ar-SA" sz="1200" b="0">
                <a:latin typeface="Calibri" pitchFamily="34" charset="0"/>
              </a:rPr>
              <a:pPr rtl="0"/>
              <a:t>30</a:t>
            </a:fld>
            <a:endParaRPr lang="en-US" sz="1200" b="0">
              <a:latin typeface="Calibri" pitchFamily="34" charset="0"/>
            </a:endParaRPr>
          </a:p>
        </p:txBody>
      </p:sp>
    </p:spTree>
    <p:extLst>
      <p:ext uri="{BB962C8B-B14F-4D97-AF65-F5344CB8AC3E}">
        <p14:creationId xmlns:p14="http://schemas.microsoft.com/office/powerpoint/2010/main" val="4075433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A18DA62-2120-4CBD-B67E-ECCA766E06C1}" type="slidenum">
              <a:rPr lang="ar-SA"/>
              <a:pPr/>
              <a:t>3</a:t>
            </a:fld>
            <a:endParaRPr lang="en-US"/>
          </a:p>
        </p:txBody>
      </p:sp>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p:txBody>
          <a:bodyPr/>
          <a:lstStyle/>
          <a:p>
            <a:pPr>
              <a:spcBef>
                <a:spcPct val="0"/>
              </a:spcBef>
            </a:pPr>
            <a:endParaRPr lang="ar-EG"/>
          </a:p>
        </p:txBody>
      </p:sp>
      <p:sp>
        <p:nvSpPr>
          <p:cNvPr id="4608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5B89BFD9-3809-4301-A94A-951D84247C94}" type="slidenum">
              <a:rPr lang="ar-SA" sz="1200" b="0">
                <a:latin typeface="Calibri" pitchFamily="34" charset="0"/>
              </a:rPr>
              <a:pPr rtl="0"/>
              <a:t>3</a:t>
            </a:fld>
            <a:endParaRPr lang="en-US" sz="1200" b="0">
              <a:latin typeface="Calibri" pitchFamily="34" charset="0"/>
            </a:endParaRPr>
          </a:p>
        </p:txBody>
      </p:sp>
    </p:spTree>
    <p:extLst>
      <p:ext uri="{BB962C8B-B14F-4D97-AF65-F5344CB8AC3E}">
        <p14:creationId xmlns:p14="http://schemas.microsoft.com/office/powerpoint/2010/main" val="4190143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ar-SA" smtClean="0"/>
          </a:p>
        </p:txBody>
      </p:sp>
      <p:sp>
        <p:nvSpPr>
          <p:cNvPr id="78852" name="Slide Number Placeholder 3"/>
          <p:cNvSpPr>
            <a:spLocks noGrp="1"/>
          </p:cNvSpPr>
          <p:nvPr>
            <p:ph type="sldNum" sz="quarter" idx="5"/>
          </p:nvPr>
        </p:nvSpPr>
        <p:spPr bwMode="auto">
          <a:noFill/>
          <a:ln>
            <a:miter lim="800000"/>
            <a:headEnd/>
            <a:tailEnd/>
          </a:ln>
        </p:spPr>
        <p:txBody>
          <a:bodyPr/>
          <a:lstStyle/>
          <a:p>
            <a:fld id="{2440FB87-0C52-4CB1-ABE9-CB64DE0AAD67}" type="slidenum">
              <a:rPr lang="ar-SA"/>
              <a:pPr/>
              <a:t>4</a:t>
            </a:fld>
            <a:endParaRPr lang="en-US"/>
          </a:p>
        </p:txBody>
      </p:sp>
    </p:spTree>
    <p:extLst>
      <p:ext uri="{BB962C8B-B14F-4D97-AF65-F5344CB8AC3E}">
        <p14:creationId xmlns:p14="http://schemas.microsoft.com/office/powerpoint/2010/main" val="3390992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577321D-32FC-4CCF-A0D6-5BBC4687978F}" type="slidenum">
              <a:rPr lang="ar-SA"/>
              <a:pPr/>
              <a:t>5</a:t>
            </a:fld>
            <a:endParaRPr lang="en-US"/>
          </a:p>
        </p:txBody>
      </p:sp>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p:txBody>
          <a:bodyPr/>
          <a:lstStyle/>
          <a:p>
            <a:pPr>
              <a:spcBef>
                <a:spcPct val="0"/>
              </a:spcBef>
            </a:pPr>
            <a:endParaRPr lang="ar-EG"/>
          </a:p>
        </p:txBody>
      </p:sp>
      <p:sp>
        <p:nvSpPr>
          <p:cNvPr id="4198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08CDAACA-AC07-41B4-8BE6-6DC0C0B36A98}" type="slidenum">
              <a:rPr lang="ar-SA" sz="1200" b="0">
                <a:latin typeface="Calibri" pitchFamily="34" charset="0"/>
              </a:rPr>
              <a:pPr rtl="0"/>
              <a:t>5</a:t>
            </a:fld>
            <a:endParaRPr lang="en-US" sz="1200" b="0">
              <a:latin typeface="Calibri" pitchFamily="34" charset="0"/>
            </a:endParaRPr>
          </a:p>
        </p:txBody>
      </p:sp>
    </p:spTree>
    <p:extLst>
      <p:ext uri="{BB962C8B-B14F-4D97-AF65-F5344CB8AC3E}">
        <p14:creationId xmlns:p14="http://schemas.microsoft.com/office/powerpoint/2010/main" val="4103809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2922932-DE47-4668-B875-DDFCCDA65F75}" type="slidenum">
              <a:rPr lang="ar-SA"/>
              <a:pPr/>
              <a:t>6</a:t>
            </a:fld>
            <a:endParaRPr lang="en-US"/>
          </a:p>
        </p:txBody>
      </p:sp>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p:txBody>
          <a:bodyPr/>
          <a:lstStyle/>
          <a:p>
            <a:pPr>
              <a:spcBef>
                <a:spcPct val="0"/>
              </a:spcBef>
            </a:pPr>
            <a:endParaRPr lang="ar-EG"/>
          </a:p>
        </p:txBody>
      </p:sp>
      <p:sp>
        <p:nvSpPr>
          <p:cNvPr id="522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2EF087FD-E341-4D3D-8A4C-1F2C41CF822B}" type="slidenum">
              <a:rPr lang="ar-SA" sz="1200" b="0">
                <a:latin typeface="Calibri" pitchFamily="34" charset="0"/>
              </a:rPr>
              <a:pPr rtl="0"/>
              <a:t>6</a:t>
            </a:fld>
            <a:endParaRPr lang="en-US" sz="1200" b="0">
              <a:latin typeface="Calibri" pitchFamily="34" charset="0"/>
            </a:endParaRPr>
          </a:p>
        </p:txBody>
      </p:sp>
    </p:spTree>
    <p:extLst>
      <p:ext uri="{BB962C8B-B14F-4D97-AF65-F5344CB8AC3E}">
        <p14:creationId xmlns:p14="http://schemas.microsoft.com/office/powerpoint/2010/main" val="929970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9C12996-66FF-4D47-B038-D2F79C4692BD}" type="slidenum">
              <a:rPr lang="ar-SA"/>
              <a:pPr/>
              <a:t>7</a:t>
            </a:fld>
            <a:endParaRPr lang="en-US"/>
          </a:p>
        </p:txBody>
      </p:sp>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p:txBody>
          <a:bodyPr/>
          <a:lstStyle/>
          <a:p>
            <a:pPr>
              <a:spcBef>
                <a:spcPct val="0"/>
              </a:spcBef>
            </a:pPr>
            <a:endParaRPr lang="ar-EG"/>
          </a:p>
        </p:txBody>
      </p:sp>
      <p:sp>
        <p:nvSpPr>
          <p:cNvPr id="6042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CACA4C96-7508-473D-A2C0-12E45FEB7BAD}" type="slidenum">
              <a:rPr lang="ar-SA" sz="1200" b="0">
                <a:latin typeface="Calibri" pitchFamily="34" charset="0"/>
              </a:rPr>
              <a:pPr rtl="0"/>
              <a:t>7</a:t>
            </a:fld>
            <a:endParaRPr lang="en-US" sz="1200" b="0">
              <a:latin typeface="Calibri" pitchFamily="34" charset="0"/>
            </a:endParaRPr>
          </a:p>
        </p:txBody>
      </p:sp>
    </p:spTree>
    <p:extLst>
      <p:ext uri="{BB962C8B-B14F-4D97-AF65-F5344CB8AC3E}">
        <p14:creationId xmlns:p14="http://schemas.microsoft.com/office/powerpoint/2010/main" val="782622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378C611-74C8-4742-9009-5B9D5F46D51A}" type="slidenum">
              <a:rPr lang="ar-SA"/>
              <a:pPr/>
              <a:t>8</a:t>
            </a:fld>
            <a:endParaRPr lang="en-US"/>
          </a:p>
        </p:txBody>
      </p:sp>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pPr>
              <a:spcBef>
                <a:spcPct val="0"/>
              </a:spcBef>
            </a:pPr>
            <a:endParaRPr lang="ar-EG"/>
          </a:p>
        </p:txBody>
      </p:sp>
      <p:sp>
        <p:nvSpPr>
          <p:cNvPr id="563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81E30330-D1EC-48B0-A8E8-45360BDB35E4}" type="slidenum">
              <a:rPr lang="ar-SA" sz="1200" b="0">
                <a:latin typeface="Calibri" pitchFamily="34" charset="0"/>
              </a:rPr>
              <a:pPr rtl="0"/>
              <a:t>8</a:t>
            </a:fld>
            <a:endParaRPr lang="en-US" sz="1200" b="0">
              <a:latin typeface="Calibri" pitchFamily="34" charset="0"/>
            </a:endParaRPr>
          </a:p>
        </p:txBody>
      </p:sp>
    </p:spTree>
    <p:extLst>
      <p:ext uri="{BB962C8B-B14F-4D97-AF65-F5344CB8AC3E}">
        <p14:creationId xmlns:p14="http://schemas.microsoft.com/office/powerpoint/2010/main" val="28727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8483FA4-100A-43C6-8F1B-5BC811BA772D}" type="slidenum">
              <a:rPr lang="ar-SA"/>
              <a:pPr/>
              <a:t>9</a:t>
            </a:fld>
            <a:endParaRPr lang="en-US"/>
          </a:p>
        </p:txBody>
      </p:sp>
      <p:sp>
        <p:nvSpPr>
          <p:cNvPr id="1003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spcBef>
                <a:spcPct val="0"/>
              </a:spcBef>
            </a:pPr>
            <a:endParaRPr lang="en-US" sz="1100" dirty="0"/>
          </a:p>
        </p:txBody>
      </p:sp>
      <p:sp>
        <p:nvSpPr>
          <p:cNvPr id="10035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rtl="0"/>
            <a:fld id="{E54801B3-34B9-4336-BBDC-FF2F5D24FEE0}" type="slidenum">
              <a:rPr lang="ar-SA" sz="1200" b="0">
                <a:latin typeface="Calibri" pitchFamily="34" charset="0"/>
              </a:rPr>
              <a:pPr rtl="0"/>
              <a:t>9</a:t>
            </a:fld>
            <a:endParaRPr lang="en-US" sz="1200" b="0">
              <a:latin typeface="Calibri" pitchFamily="34" charset="0"/>
            </a:endParaRPr>
          </a:p>
        </p:txBody>
      </p:sp>
    </p:spTree>
    <p:extLst>
      <p:ext uri="{BB962C8B-B14F-4D97-AF65-F5344CB8AC3E}">
        <p14:creationId xmlns:p14="http://schemas.microsoft.com/office/powerpoint/2010/main" val="4083399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37890" name="Group 2"/>
          <p:cNvGrpSpPr>
            <a:grpSpLocks/>
          </p:cNvGrpSpPr>
          <p:nvPr/>
        </p:nvGrpSpPr>
        <p:grpSpPr bwMode="auto">
          <a:xfrm>
            <a:off x="0" y="0"/>
            <a:ext cx="9144000" cy="6858000"/>
            <a:chOff x="0" y="0"/>
            <a:chExt cx="5760" cy="4320"/>
          </a:xfrm>
        </p:grpSpPr>
        <p:sp>
          <p:nvSpPr>
            <p:cNvPr id="3789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rtl="0"/>
              <a:endParaRPr lang="en-US" sz="2400" b="0">
                <a:latin typeface="Times New Roman" pitchFamily="18" charset="0"/>
              </a:endParaRPr>
            </a:p>
          </p:txBody>
        </p:sp>
        <p:sp>
          <p:nvSpPr>
            <p:cNvPr id="3789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rtl="0"/>
              <a:endParaRPr lang="en-US" sz="2400" b="0">
                <a:latin typeface="Times New Roman" pitchFamily="18" charset="0"/>
              </a:endParaRPr>
            </a:p>
          </p:txBody>
        </p:sp>
        <p:grpSp>
          <p:nvGrpSpPr>
            <p:cNvPr id="37893" name="Group 5"/>
            <p:cNvGrpSpPr>
              <a:grpSpLocks/>
            </p:cNvGrpSpPr>
            <p:nvPr/>
          </p:nvGrpSpPr>
          <p:grpSpPr bwMode="auto">
            <a:xfrm>
              <a:off x="0" y="672"/>
              <a:ext cx="1806" cy="1989"/>
              <a:chOff x="0" y="672"/>
              <a:chExt cx="1806" cy="1989"/>
            </a:xfrm>
          </p:grpSpPr>
          <p:sp>
            <p:nvSpPr>
              <p:cNvPr id="3789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rtl="0"/>
                <a:endParaRPr lang="en-US" sz="2400" b="0">
                  <a:latin typeface="Times New Roman" pitchFamily="18" charset="0"/>
                </a:endParaRPr>
              </a:p>
            </p:txBody>
          </p:sp>
          <p:sp>
            <p:nvSpPr>
              <p:cNvPr id="3789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rtl="0"/>
                <a:endParaRPr lang="en-US" sz="2400" b="0">
                  <a:latin typeface="Times New Roman" pitchFamily="18" charset="0"/>
                </a:endParaRPr>
              </a:p>
            </p:txBody>
          </p:sp>
          <p:sp>
            <p:nvSpPr>
              <p:cNvPr id="3789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rtl="0"/>
                <a:endParaRPr lang="en-US" sz="2400" b="0">
                  <a:latin typeface="Times New Roman" pitchFamily="18" charset="0"/>
                </a:endParaRPr>
              </a:p>
            </p:txBody>
          </p:sp>
          <p:sp>
            <p:nvSpPr>
              <p:cNvPr id="3789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rtl="0"/>
                <a:endParaRPr lang="en-US" sz="2400" b="0">
                  <a:latin typeface="Times New Roman" pitchFamily="18" charset="0"/>
                </a:endParaRPr>
              </a:p>
            </p:txBody>
          </p:sp>
          <p:sp>
            <p:nvSpPr>
              <p:cNvPr id="3789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rtl="0"/>
                <a:endParaRPr lang="en-US" sz="2400" b="0">
                  <a:latin typeface="Times New Roman" pitchFamily="18" charset="0"/>
                </a:endParaRPr>
              </a:p>
            </p:txBody>
          </p:sp>
          <p:sp>
            <p:nvSpPr>
              <p:cNvPr id="3789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rtl="0"/>
                <a:endParaRPr lang="en-US" sz="2400" b="0">
                  <a:latin typeface="Times New Roman" pitchFamily="18" charset="0"/>
                </a:endParaRPr>
              </a:p>
            </p:txBody>
          </p:sp>
          <p:sp>
            <p:nvSpPr>
              <p:cNvPr id="3790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rtl="0"/>
                <a:endParaRPr lang="en-US" sz="2400" b="0">
                  <a:latin typeface="Times New Roman" pitchFamily="18" charset="0"/>
                </a:endParaRPr>
              </a:p>
            </p:txBody>
          </p:sp>
          <p:sp>
            <p:nvSpPr>
              <p:cNvPr id="3790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rtl="0"/>
                <a:endParaRPr lang="en-US" sz="2400" b="0">
                  <a:latin typeface="Times New Roman" pitchFamily="18" charset="0"/>
                </a:endParaRPr>
              </a:p>
            </p:txBody>
          </p:sp>
          <p:sp>
            <p:nvSpPr>
              <p:cNvPr id="3790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rtl="0"/>
                <a:endParaRPr lang="en-US" sz="2400" b="0">
                  <a:latin typeface="Times New Roman" pitchFamily="18" charset="0"/>
                </a:endParaRPr>
              </a:p>
            </p:txBody>
          </p:sp>
          <p:sp>
            <p:nvSpPr>
              <p:cNvPr id="3790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rtl="0"/>
                <a:endParaRPr lang="en-US" sz="2400" b="0">
                  <a:latin typeface="Times New Roman" pitchFamily="18" charset="0"/>
                </a:endParaRPr>
              </a:p>
            </p:txBody>
          </p:sp>
        </p:grpSp>
      </p:grpSp>
      <p:sp>
        <p:nvSpPr>
          <p:cNvPr id="3790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37905" name="Rectangle 17"/>
          <p:cNvSpPr>
            <a:spLocks noGrp="1" noChangeArrowheads="1"/>
          </p:cNvSpPr>
          <p:nvPr>
            <p:ph type="ftr" sz="quarter" idx="3"/>
          </p:nvPr>
        </p:nvSpPr>
        <p:spPr/>
        <p:txBody>
          <a:bodyPr/>
          <a:lstStyle>
            <a:lvl1pPr>
              <a:defRPr/>
            </a:lvl1pPr>
          </a:lstStyle>
          <a:p>
            <a:endParaRPr lang="en-US"/>
          </a:p>
        </p:txBody>
      </p:sp>
      <p:sp>
        <p:nvSpPr>
          <p:cNvPr id="37906" name="Rectangle 18"/>
          <p:cNvSpPr>
            <a:spLocks noGrp="1" noChangeArrowheads="1"/>
          </p:cNvSpPr>
          <p:nvPr>
            <p:ph type="sldNum" sz="quarter" idx="4"/>
          </p:nvPr>
        </p:nvSpPr>
        <p:spPr/>
        <p:txBody>
          <a:bodyPr/>
          <a:lstStyle>
            <a:lvl1pPr>
              <a:defRPr/>
            </a:lvl1pPr>
          </a:lstStyle>
          <a:p>
            <a:fld id="{62931279-1D61-449F-BEC8-9F38CC69D0DD}" type="slidenum">
              <a:rPr lang="ar-SA"/>
              <a:pPr/>
              <a:t>‹#›</a:t>
            </a:fld>
            <a:endParaRPr lang="en-US"/>
          </a:p>
        </p:txBody>
      </p:sp>
      <p:sp>
        <p:nvSpPr>
          <p:cNvPr id="3790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3790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7907"/>
                                        </p:tgtEl>
                                        <p:attrNameLst>
                                          <p:attrName>style.visibility</p:attrName>
                                        </p:attrNameLst>
                                      </p:cBhvr>
                                      <p:to>
                                        <p:strVal val="visible"/>
                                      </p:to>
                                    </p:set>
                                    <p:anim calcmode="lin" valueType="num">
                                      <p:cBhvr>
                                        <p:cTn id="7" dur="2000" fill="hold"/>
                                        <p:tgtEl>
                                          <p:spTgt spid="37907"/>
                                        </p:tgtEl>
                                        <p:attrNameLst>
                                          <p:attrName>ppt_w</p:attrName>
                                        </p:attrNameLst>
                                      </p:cBhvr>
                                      <p:tavLst>
                                        <p:tav tm="0">
                                          <p:val>
                                            <p:strVal val="#ppt_w"/>
                                          </p:val>
                                        </p:tav>
                                        <p:tav tm="100000">
                                          <p:val>
                                            <p:strVal val="#ppt_w"/>
                                          </p:val>
                                        </p:tav>
                                      </p:tavLst>
                                    </p:anim>
                                    <p:anim calcmode="lin" valueType="num">
                                      <p:cBhvr>
                                        <p:cTn id="8" dur="2000" fill="hold"/>
                                        <p:tgtEl>
                                          <p:spTgt spid="37907"/>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7907"/>
                                        </p:tgtEl>
                                        <p:attrNameLst>
                                          <p:attrName>ppt_x</p:attrName>
                                        </p:attrNameLst>
                                      </p:cBhvr>
                                      <p:tavLst>
                                        <p:tav tm="0">
                                          <p:val>
                                            <p:strVal val="#ppt_x-.4"/>
                                          </p:val>
                                        </p:tav>
                                        <p:tav tm="100000">
                                          <p:val>
                                            <p:strVal val="#ppt_x"/>
                                          </p:val>
                                        </p:tav>
                                      </p:tavLst>
                                    </p:anim>
                                    <p:anim calcmode="lin" valueType="num">
                                      <p:cBhvr>
                                        <p:cTn id="10" dur="2000" fill="hold"/>
                                        <p:tgtEl>
                                          <p:spTgt spid="37907"/>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7908">
                                            <p:txEl>
                                              <p:pRg st="0" end="0"/>
                                            </p:txEl>
                                          </p:spTgt>
                                        </p:tgtEl>
                                        <p:attrNameLst>
                                          <p:attrName>style.visibility</p:attrName>
                                        </p:attrNameLst>
                                      </p:cBhvr>
                                      <p:to>
                                        <p:strVal val="visible"/>
                                      </p:to>
                                    </p:set>
                                    <p:animEffect transition="in" filter="fade">
                                      <p:cBhvr>
                                        <p:cTn id="15" dur="500">
                                          <p:stCondLst>
                                            <p:cond delay="0"/>
                                          </p:stCondLst>
                                        </p:cTn>
                                        <p:tgtEl>
                                          <p:spTgt spid="37908">
                                            <p:txEl>
                                              <p:pRg st="0" end="0"/>
                                            </p:txEl>
                                          </p:spTgt>
                                        </p:tgtEl>
                                      </p:cBhvr>
                                    </p:animEffect>
                                    <p:anim calcmode="lin" valueType="num">
                                      <p:cBhvr>
                                        <p:cTn id="16" dur="500" fill="hold">
                                          <p:stCondLst>
                                            <p:cond delay="0"/>
                                          </p:stCondLst>
                                        </p:cTn>
                                        <p:tgtEl>
                                          <p:spTgt spid="37908">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790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07" grpId="0"/>
      <p:bldP spid="37908"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37908"/>
                        </p:tgtEl>
                        <p:attrNameLst>
                          <p:attrName>style.visibility</p:attrName>
                        </p:attrNameLst>
                      </p:cBhvr>
                      <p:to>
                        <p:strVal val="visible"/>
                      </p:to>
                    </p:set>
                    <p:animEffect transition="in" filter="fade">
                      <p:cBhvr>
                        <p:cTn dur="500">
                          <p:stCondLst>
                            <p:cond delay="0"/>
                          </p:stCondLst>
                        </p:cTn>
                        <p:tgtEl>
                          <p:spTgt spid="37908"/>
                        </p:tgtEl>
                      </p:cBhvr>
                    </p:animEffect>
                    <p:anim calcmode="lin" valueType="num">
                      <p:cBhvr>
                        <p:cTn dur="500" fill="hold">
                          <p:stCondLst>
                            <p:cond delay="0"/>
                          </p:stCondLst>
                        </p:cTn>
                        <p:tgtEl>
                          <p:spTgt spid="37908"/>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7908"/>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66A0CF8-A6BC-440F-9083-3A64F9F83EF9}" type="slidenum">
              <a:rPr lang="ar-SA"/>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46B8ACA-43D0-44C4-857B-74D971392160}" type="slidenum">
              <a:rPr lang="ar-SA"/>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p:push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981200"/>
            <a:ext cx="8229600" cy="3886200"/>
          </a:xfrm>
        </p:spPr>
        <p:txBody>
          <a:bodyPr/>
          <a:lstStyle/>
          <a:p>
            <a:endParaRPr lang="en-US"/>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FACA0478-22E3-41EC-BC56-37ADBC6831EC}" type="slidenum">
              <a:rPr lang="ar-SA"/>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transition>
    <p:push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8B251A6E-F3DD-48B3-AFF7-B6C12DF59C3D}" type="slidenum">
              <a:rPr lang="ar-SA"/>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59D4D7F-CA76-4289-A530-B102B0F48067}" type="slidenum">
              <a:rPr lang="ar-SA"/>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transition>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F8241670-5480-4CC8-8576-0CE242D0E447}" type="slidenum">
              <a:rPr lang="ar-SA"/>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transition>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7E5ACA45-3237-48E1-A8E0-330233CABE6B}" type="slidenum">
              <a:rPr lang="ar-SA"/>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transition>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0A8DC633-71D1-4E28-979C-70F1F00C4BBC}" type="slidenum">
              <a:rPr lang="ar-SA"/>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transition>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3661F0F8-DEFA-4540-BD42-CEF92669B47F}" type="slidenum">
              <a:rPr lang="ar-SA"/>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transition>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2C5BD0B-9CC2-4BE3-8A0E-31E8D2BC9FDF}" type="slidenum">
              <a:rPr lang="ar-SA"/>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transition>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2DE79D31-AC95-4DDF-B310-E26F5DF9D37F}" type="slidenum">
              <a:rPr lang="ar-SA"/>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transition>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b="0"/>
            </a:lvl1pPr>
          </a:lstStyle>
          <a:p>
            <a:endParaRPr lang="en-US"/>
          </a:p>
        </p:txBody>
      </p:sp>
      <p:sp>
        <p:nvSpPr>
          <p:cNvPr id="3686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b="0">
                <a:latin typeface="Arial Black" pitchFamily="34" charset="0"/>
              </a:defRPr>
            </a:lvl1pPr>
          </a:lstStyle>
          <a:p>
            <a:fld id="{88A4B181-076F-48BA-AB53-5DF158C01B0A}" type="slidenum">
              <a:rPr lang="ar-SA"/>
              <a:pPr/>
              <a:t>‹#›</a:t>
            </a:fld>
            <a:endParaRPr lang="en-US"/>
          </a:p>
        </p:txBody>
      </p:sp>
      <p:grpSp>
        <p:nvGrpSpPr>
          <p:cNvPr id="36868" name="Group 4"/>
          <p:cNvGrpSpPr>
            <a:grpSpLocks/>
          </p:cNvGrpSpPr>
          <p:nvPr/>
        </p:nvGrpSpPr>
        <p:grpSpPr bwMode="auto">
          <a:xfrm>
            <a:off x="0" y="0"/>
            <a:ext cx="9144000" cy="546100"/>
            <a:chOff x="0" y="0"/>
            <a:chExt cx="5760" cy="344"/>
          </a:xfrm>
        </p:grpSpPr>
        <p:sp>
          <p:nvSpPr>
            <p:cNvPr id="3686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rtl="0"/>
              <a:endParaRPr lang="en-US" sz="2400" b="0">
                <a:latin typeface="Times New Roman" pitchFamily="18" charset="0"/>
              </a:endParaRPr>
            </a:p>
          </p:txBody>
        </p:sp>
        <p:sp>
          <p:nvSpPr>
            <p:cNvPr id="3687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lgn="l" rtl="0"/>
              <a:endParaRPr lang="en-US" sz="2400" b="0">
                <a:latin typeface="Times New Roman" pitchFamily="18" charset="0"/>
              </a:endParaRPr>
            </a:p>
          </p:txBody>
        </p:sp>
        <p:sp>
          <p:nvSpPr>
            <p:cNvPr id="3687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lgn="l" rtl="0"/>
              <a:endParaRPr lang="en-US" b="0">
                <a:solidFill>
                  <a:schemeClr val="hlink"/>
                </a:solidFill>
              </a:endParaRPr>
            </a:p>
          </p:txBody>
        </p:sp>
        <p:sp>
          <p:nvSpPr>
            <p:cNvPr id="3687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lgn="l" rtl="0"/>
              <a:endParaRPr lang="en-US" b="0">
                <a:solidFill>
                  <a:schemeClr val="hlink"/>
                </a:solidFill>
              </a:endParaRPr>
            </a:p>
          </p:txBody>
        </p:sp>
        <p:sp>
          <p:nvSpPr>
            <p:cNvPr id="3687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lgn="l" rtl="0"/>
              <a:endParaRPr lang="en-US" b="0">
                <a:solidFill>
                  <a:schemeClr val="accent2"/>
                </a:solidFill>
              </a:endParaRPr>
            </a:p>
          </p:txBody>
        </p:sp>
        <p:sp>
          <p:nvSpPr>
            <p:cNvPr id="3687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lgn="l" rtl="0"/>
              <a:endParaRPr lang="en-US" b="0">
                <a:solidFill>
                  <a:schemeClr val="hlink"/>
                </a:solidFill>
              </a:endParaRPr>
            </a:p>
          </p:txBody>
        </p:sp>
        <p:sp>
          <p:nvSpPr>
            <p:cNvPr id="3687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lgn="l" rtl="0"/>
              <a:endParaRPr lang="en-US" sz="2400" b="0">
                <a:latin typeface="Times New Roman" pitchFamily="18" charset="0"/>
              </a:endParaRPr>
            </a:p>
          </p:txBody>
        </p:sp>
        <p:sp>
          <p:nvSpPr>
            <p:cNvPr id="3687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lgn="l" rtl="0"/>
              <a:endParaRPr lang="en-US" b="0">
                <a:solidFill>
                  <a:schemeClr val="accent2"/>
                </a:solidFill>
              </a:endParaRPr>
            </a:p>
          </p:txBody>
        </p:sp>
        <p:sp>
          <p:nvSpPr>
            <p:cNvPr id="3687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lgn="l" rtl="0"/>
              <a:endParaRPr lang="en-US" b="0">
                <a:solidFill>
                  <a:schemeClr val="accent2"/>
                </a:solidFill>
              </a:endParaRPr>
            </a:p>
          </p:txBody>
        </p:sp>
      </p:grpSp>
      <p:sp>
        <p:nvSpPr>
          <p:cNvPr id="3687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687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8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b="0"/>
            </a:lvl1pPr>
          </a:lstStyle>
          <a:p>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6878"/>
                                        </p:tgtEl>
                                        <p:attrNameLst>
                                          <p:attrName>style.visibility</p:attrName>
                                        </p:attrNameLst>
                                      </p:cBhvr>
                                      <p:to>
                                        <p:strVal val="visible"/>
                                      </p:to>
                                    </p:set>
                                    <p:anim calcmode="lin" valueType="num">
                                      <p:cBhvr>
                                        <p:cTn id="7" dur="2000" fill="hold"/>
                                        <p:tgtEl>
                                          <p:spTgt spid="36878"/>
                                        </p:tgtEl>
                                        <p:attrNameLst>
                                          <p:attrName>ppt_w</p:attrName>
                                        </p:attrNameLst>
                                      </p:cBhvr>
                                      <p:tavLst>
                                        <p:tav tm="0">
                                          <p:val>
                                            <p:strVal val="#ppt_w"/>
                                          </p:val>
                                        </p:tav>
                                        <p:tav tm="100000">
                                          <p:val>
                                            <p:strVal val="#ppt_w"/>
                                          </p:val>
                                        </p:tav>
                                      </p:tavLst>
                                    </p:anim>
                                    <p:anim calcmode="lin" valueType="num">
                                      <p:cBhvr>
                                        <p:cTn id="8" dur="2000" fill="hold"/>
                                        <p:tgtEl>
                                          <p:spTgt spid="3687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6878"/>
                                        </p:tgtEl>
                                        <p:attrNameLst>
                                          <p:attrName>ppt_x</p:attrName>
                                        </p:attrNameLst>
                                      </p:cBhvr>
                                      <p:tavLst>
                                        <p:tav tm="0">
                                          <p:val>
                                            <p:strVal val="#ppt_x-.4"/>
                                          </p:val>
                                        </p:tav>
                                        <p:tav tm="100000">
                                          <p:val>
                                            <p:strVal val="#ppt_x"/>
                                          </p:val>
                                        </p:tav>
                                      </p:tavLst>
                                    </p:anim>
                                    <p:anim calcmode="lin" valueType="num">
                                      <p:cBhvr>
                                        <p:cTn id="10" dur="2000" fill="hold"/>
                                        <p:tgtEl>
                                          <p:spTgt spid="3687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6879">
                                            <p:txEl>
                                              <p:pRg st="0" end="0"/>
                                            </p:txEl>
                                          </p:spTgt>
                                        </p:tgtEl>
                                        <p:attrNameLst>
                                          <p:attrName>style.visibility</p:attrName>
                                        </p:attrNameLst>
                                      </p:cBhvr>
                                      <p:to>
                                        <p:strVal val="visible"/>
                                      </p:to>
                                    </p:set>
                                    <p:animEffect transition="in" filter="fade">
                                      <p:cBhvr>
                                        <p:cTn id="15" dur="500">
                                          <p:stCondLst>
                                            <p:cond delay="0"/>
                                          </p:stCondLst>
                                        </p:cTn>
                                        <p:tgtEl>
                                          <p:spTgt spid="36879">
                                            <p:txEl>
                                              <p:pRg st="0" end="0"/>
                                            </p:txEl>
                                          </p:spTgt>
                                        </p:tgtEl>
                                      </p:cBhvr>
                                    </p:animEffect>
                                    <p:anim calcmode="lin" valueType="num">
                                      <p:cBhvr>
                                        <p:cTn id="16" dur="500" fill="hold">
                                          <p:stCondLst>
                                            <p:cond delay="0"/>
                                          </p:stCondLst>
                                        </p:cTn>
                                        <p:tgtEl>
                                          <p:spTgt spid="3687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6879">
                                            <p:txEl>
                                              <p:pRg st="0" end="0"/>
                                            </p:txEl>
                                          </p:spTgt>
                                        </p:tgtEl>
                                        <p:attrNameLst>
                                          <p:attrName>ppt_y</p:attrName>
                                        </p:attrNameLst>
                                      </p:cBhvr>
                                      <p:tavLst>
                                        <p:tav tm="0">
                                          <p:val>
                                            <p:strVal val="#ppt_y"/>
                                          </p:val>
                                        </p:tav>
                                        <p:tav tm="100000">
                                          <p:val>
                                            <p:strVal val="#ppt_y"/>
                                          </p:val>
                                        </p:tav>
                                      </p:tavLst>
                                    </p:anim>
                                  </p:childTnLst>
                                </p:cTn>
                              </p:par>
                              <p:par>
                                <p:cTn id="18" presetID="40" presetClass="entr" presetSubtype="0" fill="hold" grpId="0" nodeType="withEffect">
                                  <p:stCondLst>
                                    <p:cond delay="0"/>
                                  </p:stCondLst>
                                  <p:iterate type="lt">
                                    <p:tmPct val="10000"/>
                                  </p:iterate>
                                  <p:childTnLst>
                                    <p:set>
                                      <p:cBhvr>
                                        <p:cTn id="19" dur="1" fill="hold">
                                          <p:stCondLst>
                                            <p:cond delay="0"/>
                                          </p:stCondLst>
                                        </p:cTn>
                                        <p:tgtEl>
                                          <p:spTgt spid="36879">
                                            <p:txEl>
                                              <p:pRg st="1" end="1"/>
                                            </p:txEl>
                                          </p:spTgt>
                                        </p:tgtEl>
                                        <p:attrNameLst>
                                          <p:attrName>style.visibility</p:attrName>
                                        </p:attrNameLst>
                                      </p:cBhvr>
                                      <p:to>
                                        <p:strVal val="visible"/>
                                      </p:to>
                                    </p:set>
                                    <p:animEffect transition="in" filter="fade">
                                      <p:cBhvr>
                                        <p:cTn id="20" dur="500">
                                          <p:stCondLst>
                                            <p:cond delay="0"/>
                                          </p:stCondLst>
                                        </p:cTn>
                                        <p:tgtEl>
                                          <p:spTgt spid="36879">
                                            <p:txEl>
                                              <p:pRg st="1" end="1"/>
                                            </p:txEl>
                                          </p:spTgt>
                                        </p:tgtEl>
                                      </p:cBhvr>
                                    </p:animEffect>
                                    <p:anim calcmode="lin" valueType="num">
                                      <p:cBhvr>
                                        <p:cTn id="21" dur="500" fill="hold">
                                          <p:stCondLst>
                                            <p:cond delay="0"/>
                                          </p:stCondLst>
                                        </p:cTn>
                                        <p:tgtEl>
                                          <p:spTgt spid="36879">
                                            <p:txEl>
                                              <p:pRg st="1" end="1"/>
                                            </p:txEl>
                                          </p:spTgt>
                                        </p:tgtEl>
                                        <p:attrNameLst>
                                          <p:attrName>ppt_x</p:attrName>
                                        </p:attrNameLst>
                                      </p:cBhvr>
                                      <p:tavLst>
                                        <p:tav tm="0">
                                          <p:val>
                                            <p:strVal val="#ppt_x-.1"/>
                                          </p:val>
                                        </p:tav>
                                        <p:tav tm="100000">
                                          <p:val>
                                            <p:strVal val="#ppt_x"/>
                                          </p:val>
                                        </p:tav>
                                      </p:tavLst>
                                    </p:anim>
                                    <p:anim calcmode="lin" valueType="num">
                                      <p:cBhvr>
                                        <p:cTn id="22" dur="500" fill="hold">
                                          <p:stCondLst>
                                            <p:cond delay="0"/>
                                          </p:stCondLst>
                                        </p:cTn>
                                        <p:tgtEl>
                                          <p:spTgt spid="36879">
                                            <p:txEl>
                                              <p:pRg st="1" end="1"/>
                                            </p:txEl>
                                          </p:spTgt>
                                        </p:tgtEl>
                                        <p:attrNameLst>
                                          <p:attrName>ppt_y</p:attrName>
                                        </p:attrNameLst>
                                      </p:cBhvr>
                                      <p:tavLst>
                                        <p:tav tm="0">
                                          <p:val>
                                            <p:strVal val="#ppt_y"/>
                                          </p:val>
                                        </p:tav>
                                        <p:tav tm="100000">
                                          <p:val>
                                            <p:strVal val="#ppt_y"/>
                                          </p:val>
                                        </p:tav>
                                      </p:tavLst>
                                    </p:anim>
                                  </p:childTnLst>
                                </p:cTn>
                              </p:par>
                              <p:par>
                                <p:cTn id="23" presetID="40" presetClass="entr" presetSubtype="0" fill="hold" grpId="0" nodeType="withEffect">
                                  <p:stCondLst>
                                    <p:cond delay="0"/>
                                  </p:stCondLst>
                                  <p:iterate type="lt">
                                    <p:tmPct val="10000"/>
                                  </p:iterate>
                                  <p:childTnLst>
                                    <p:set>
                                      <p:cBhvr>
                                        <p:cTn id="24" dur="1" fill="hold">
                                          <p:stCondLst>
                                            <p:cond delay="0"/>
                                          </p:stCondLst>
                                        </p:cTn>
                                        <p:tgtEl>
                                          <p:spTgt spid="36879">
                                            <p:txEl>
                                              <p:pRg st="2" end="2"/>
                                            </p:txEl>
                                          </p:spTgt>
                                        </p:tgtEl>
                                        <p:attrNameLst>
                                          <p:attrName>style.visibility</p:attrName>
                                        </p:attrNameLst>
                                      </p:cBhvr>
                                      <p:to>
                                        <p:strVal val="visible"/>
                                      </p:to>
                                    </p:set>
                                    <p:animEffect transition="in" filter="fade">
                                      <p:cBhvr>
                                        <p:cTn id="25" dur="500">
                                          <p:stCondLst>
                                            <p:cond delay="0"/>
                                          </p:stCondLst>
                                        </p:cTn>
                                        <p:tgtEl>
                                          <p:spTgt spid="36879">
                                            <p:txEl>
                                              <p:pRg st="2" end="2"/>
                                            </p:txEl>
                                          </p:spTgt>
                                        </p:tgtEl>
                                      </p:cBhvr>
                                    </p:animEffect>
                                    <p:anim calcmode="lin" valueType="num">
                                      <p:cBhvr>
                                        <p:cTn id="26" dur="500" fill="hold">
                                          <p:stCondLst>
                                            <p:cond delay="0"/>
                                          </p:stCondLst>
                                        </p:cTn>
                                        <p:tgtEl>
                                          <p:spTgt spid="36879">
                                            <p:txEl>
                                              <p:pRg st="2" end="2"/>
                                            </p:txEl>
                                          </p:spTgt>
                                        </p:tgtEl>
                                        <p:attrNameLst>
                                          <p:attrName>ppt_x</p:attrName>
                                        </p:attrNameLst>
                                      </p:cBhvr>
                                      <p:tavLst>
                                        <p:tav tm="0">
                                          <p:val>
                                            <p:strVal val="#ppt_x-.1"/>
                                          </p:val>
                                        </p:tav>
                                        <p:tav tm="100000">
                                          <p:val>
                                            <p:strVal val="#ppt_x"/>
                                          </p:val>
                                        </p:tav>
                                      </p:tavLst>
                                    </p:anim>
                                    <p:anim calcmode="lin" valueType="num">
                                      <p:cBhvr>
                                        <p:cTn id="27" dur="500" fill="hold">
                                          <p:stCondLst>
                                            <p:cond delay="0"/>
                                          </p:stCondLst>
                                        </p:cTn>
                                        <p:tgtEl>
                                          <p:spTgt spid="36879">
                                            <p:txEl>
                                              <p:pRg st="2" end="2"/>
                                            </p:txEl>
                                          </p:spTgt>
                                        </p:tgtEl>
                                        <p:attrNameLst>
                                          <p:attrName>ppt_y</p:attrName>
                                        </p:attrNameLst>
                                      </p:cBhvr>
                                      <p:tavLst>
                                        <p:tav tm="0">
                                          <p:val>
                                            <p:strVal val="#ppt_y"/>
                                          </p:val>
                                        </p:tav>
                                        <p:tav tm="100000">
                                          <p:val>
                                            <p:strVal val="#ppt_y"/>
                                          </p:val>
                                        </p:tav>
                                      </p:tavLst>
                                    </p:anim>
                                  </p:childTnLst>
                                </p:cTn>
                              </p:par>
                              <p:par>
                                <p:cTn id="28" presetID="40" presetClass="entr" presetSubtype="0" fill="hold" grpId="0" nodeType="withEffect">
                                  <p:stCondLst>
                                    <p:cond delay="0"/>
                                  </p:stCondLst>
                                  <p:iterate type="lt">
                                    <p:tmPct val="10000"/>
                                  </p:iterate>
                                  <p:childTnLst>
                                    <p:set>
                                      <p:cBhvr>
                                        <p:cTn id="29" dur="1" fill="hold">
                                          <p:stCondLst>
                                            <p:cond delay="0"/>
                                          </p:stCondLst>
                                        </p:cTn>
                                        <p:tgtEl>
                                          <p:spTgt spid="36879">
                                            <p:txEl>
                                              <p:pRg st="3" end="3"/>
                                            </p:txEl>
                                          </p:spTgt>
                                        </p:tgtEl>
                                        <p:attrNameLst>
                                          <p:attrName>style.visibility</p:attrName>
                                        </p:attrNameLst>
                                      </p:cBhvr>
                                      <p:to>
                                        <p:strVal val="visible"/>
                                      </p:to>
                                    </p:set>
                                    <p:animEffect transition="in" filter="fade">
                                      <p:cBhvr>
                                        <p:cTn id="30" dur="500">
                                          <p:stCondLst>
                                            <p:cond delay="0"/>
                                          </p:stCondLst>
                                        </p:cTn>
                                        <p:tgtEl>
                                          <p:spTgt spid="36879">
                                            <p:txEl>
                                              <p:pRg st="3" end="3"/>
                                            </p:txEl>
                                          </p:spTgt>
                                        </p:tgtEl>
                                      </p:cBhvr>
                                    </p:animEffect>
                                    <p:anim calcmode="lin" valueType="num">
                                      <p:cBhvr>
                                        <p:cTn id="31" dur="500" fill="hold">
                                          <p:stCondLst>
                                            <p:cond delay="0"/>
                                          </p:stCondLst>
                                        </p:cTn>
                                        <p:tgtEl>
                                          <p:spTgt spid="36879">
                                            <p:txEl>
                                              <p:pRg st="3" end="3"/>
                                            </p:txEl>
                                          </p:spTgt>
                                        </p:tgtEl>
                                        <p:attrNameLst>
                                          <p:attrName>ppt_x</p:attrName>
                                        </p:attrNameLst>
                                      </p:cBhvr>
                                      <p:tavLst>
                                        <p:tav tm="0">
                                          <p:val>
                                            <p:strVal val="#ppt_x-.1"/>
                                          </p:val>
                                        </p:tav>
                                        <p:tav tm="100000">
                                          <p:val>
                                            <p:strVal val="#ppt_x"/>
                                          </p:val>
                                        </p:tav>
                                      </p:tavLst>
                                    </p:anim>
                                    <p:anim calcmode="lin" valueType="num">
                                      <p:cBhvr>
                                        <p:cTn id="32" dur="500" fill="hold">
                                          <p:stCondLst>
                                            <p:cond delay="0"/>
                                          </p:stCondLst>
                                        </p:cTn>
                                        <p:tgtEl>
                                          <p:spTgt spid="36879">
                                            <p:txEl>
                                              <p:pRg st="3" end="3"/>
                                            </p:txEl>
                                          </p:spTgt>
                                        </p:tgtEl>
                                        <p:attrNameLst>
                                          <p:attrName>ppt_y</p:attrName>
                                        </p:attrNameLst>
                                      </p:cBhvr>
                                      <p:tavLst>
                                        <p:tav tm="0">
                                          <p:val>
                                            <p:strVal val="#ppt_y"/>
                                          </p:val>
                                        </p:tav>
                                        <p:tav tm="100000">
                                          <p:val>
                                            <p:strVal val="#ppt_y"/>
                                          </p:val>
                                        </p:tav>
                                      </p:tavLst>
                                    </p:anim>
                                  </p:childTnLst>
                                </p:cTn>
                              </p:par>
                              <p:par>
                                <p:cTn id="33" presetID="40" presetClass="entr" presetSubtype="0" fill="hold" grpId="0" nodeType="withEffect">
                                  <p:stCondLst>
                                    <p:cond delay="0"/>
                                  </p:stCondLst>
                                  <p:iterate type="lt">
                                    <p:tmPct val="10000"/>
                                  </p:iterate>
                                  <p:childTnLst>
                                    <p:set>
                                      <p:cBhvr>
                                        <p:cTn id="34" dur="1" fill="hold">
                                          <p:stCondLst>
                                            <p:cond delay="0"/>
                                          </p:stCondLst>
                                        </p:cTn>
                                        <p:tgtEl>
                                          <p:spTgt spid="36879">
                                            <p:txEl>
                                              <p:pRg st="4" end="4"/>
                                            </p:txEl>
                                          </p:spTgt>
                                        </p:tgtEl>
                                        <p:attrNameLst>
                                          <p:attrName>style.visibility</p:attrName>
                                        </p:attrNameLst>
                                      </p:cBhvr>
                                      <p:to>
                                        <p:strVal val="visible"/>
                                      </p:to>
                                    </p:set>
                                    <p:animEffect transition="in" filter="fade">
                                      <p:cBhvr>
                                        <p:cTn id="35" dur="500">
                                          <p:stCondLst>
                                            <p:cond delay="0"/>
                                          </p:stCondLst>
                                        </p:cTn>
                                        <p:tgtEl>
                                          <p:spTgt spid="36879">
                                            <p:txEl>
                                              <p:pRg st="4" end="4"/>
                                            </p:txEl>
                                          </p:spTgt>
                                        </p:tgtEl>
                                      </p:cBhvr>
                                    </p:animEffect>
                                    <p:anim calcmode="lin" valueType="num">
                                      <p:cBhvr>
                                        <p:cTn id="36" dur="500" fill="hold">
                                          <p:stCondLst>
                                            <p:cond delay="0"/>
                                          </p:stCondLst>
                                        </p:cTn>
                                        <p:tgtEl>
                                          <p:spTgt spid="36879">
                                            <p:txEl>
                                              <p:pRg st="4" end="4"/>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3687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8" grpId="0"/>
      <p:bldP spid="36879"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36879"/>
                        </p:tgtEl>
                        <p:attrNameLst>
                          <p:attrName>style.visibility</p:attrName>
                        </p:attrNameLst>
                      </p:cBhvr>
                      <p:to>
                        <p:strVal val="visible"/>
                      </p:to>
                    </p:set>
                    <p:animEffect transition="in" filter="fade">
                      <p:cBhvr>
                        <p:cTn dur="500">
                          <p:stCondLst>
                            <p:cond delay="0"/>
                          </p:stCondLst>
                        </p:cTn>
                        <p:tgtEl>
                          <p:spTgt spid="36879"/>
                        </p:tgtEl>
                      </p:cBhvr>
                    </p:animEffect>
                    <p:anim calcmode="lin" valueType="num">
                      <p:cBhvr>
                        <p:cTn dur="500" fill="hold">
                          <p:stCondLst>
                            <p:cond delay="0"/>
                          </p:stCondLst>
                        </p:cTn>
                        <p:tgtEl>
                          <p:spTgt spid="3687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6879"/>
                        </p:tgtEl>
                        <p:attrNameLst>
                          <p:attrName>ppt_y</p:attrName>
                        </p:attrNameLst>
                      </p:cBhvr>
                      <p:tavLst>
                        <p:tav tm="0">
                          <p:val>
                            <p:strVal val="#ppt_y"/>
                          </p:val>
                        </p:tav>
                        <p:tav tm="100000">
                          <p:val>
                            <p:strVal val="#ppt_y"/>
                          </p:val>
                        </p:tav>
                      </p:tavLst>
                    </p:anim>
                  </p:childTnLst>
                </p:cTn>
              </p:par>
            </p:tnLst>
          </p:tmpl>
          <p:tmpl lvl="2">
            <p:tnLst>
              <p:par>
                <p:cTn presetID="40" presetClass="entr" presetSubtype="0" fill="hold" nodeType="withEffect">
                  <p:stCondLst>
                    <p:cond delay="0"/>
                  </p:stCondLst>
                  <p:iterate type="lt">
                    <p:tmPct val="10000"/>
                  </p:iterate>
                  <p:childTnLst>
                    <p:set>
                      <p:cBhvr>
                        <p:cTn dur="1" fill="hold">
                          <p:stCondLst>
                            <p:cond delay="0"/>
                          </p:stCondLst>
                        </p:cTn>
                        <p:tgtEl>
                          <p:spTgt spid="36879"/>
                        </p:tgtEl>
                        <p:attrNameLst>
                          <p:attrName>style.visibility</p:attrName>
                        </p:attrNameLst>
                      </p:cBhvr>
                      <p:to>
                        <p:strVal val="visible"/>
                      </p:to>
                    </p:set>
                    <p:animEffect transition="in" filter="fade">
                      <p:cBhvr>
                        <p:cTn dur="500">
                          <p:stCondLst>
                            <p:cond delay="0"/>
                          </p:stCondLst>
                        </p:cTn>
                        <p:tgtEl>
                          <p:spTgt spid="36879"/>
                        </p:tgtEl>
                      </p:cBhvr>
                    </p:animEffect>
                    <p:anim calcmode="lin" valueType="num">
                      <p:cBhvr>
                        <p:cTn dur="500" fill="hold">
                          <p:stCondLst>
                            <p:cond delay="0"/>
                          </p:stCondLst>
                        </p:cTn>
                        <p:tgtEl>
                          <p:spTgt spid="3687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6879"/>
                        </p:tgtEl>
                        <p:attrNameLst>
                          <p:attrName>ppt_y</p:attrName>
                        </p:attrNameLst>
                      </p:cBhvr>
                      <p:tavLst>
                        <p:tav tm="0">
                          <p:val>
                            <p:strVal val="#ppt_y"/>
                          </p:val>
                        </p:tav>
                        <p:tav tm="100000">
                          <p:val>
                            <p:strVal val="#ppt_y"/>
                          </p:val>
                        </p:tav>
                      </p:tavLst>
                    </p:anim>
                  </p:childTnLst>
                </p:cTn>
              </p:par>
            </p:tnLst>
          </p:tmpl>
          <p:tmpl lvl="3">
            <p:tnLst>
              <p:par>
                <p:cTn presetID="40" presetClass="entr" presetSubtype="0" fill="hold" nodeType="withEffect">
                  <p:stCondLst>
                    <p:cond delay="0"/>
                  </p:stCondLst>
                  <p:iterate type="lt">
                    <p:tmPct val="10000"/>
                  </p:iterate>
                  <p:childTnLst>
                    <p:set>
                      <p:cBhvr>
                        <p:cTn dur="1" fill="hold">
                          <p:stCondLst>
                            <p:cond delay="0"/>
                          </p:stCondLst>
                        </p:cTn>
                        <p:tgtEl>
                          <p:spTgt spid="36879"/>
                        </p:tgtEl>
                        <p:attrNameLst>
                          <p:attrName>style.visibility</p:attrName>
                        </p:attrNameLst>
                      </p:cBhvr>
                      <p:to>
                        <p:strVal val="visible"/>
                      </p:to>
                    </p:set>
                    <p:animEffect transition="in" filter="fade">
                      <p:cBhvr>
                        <p:cTn dur="500">
                          <p:stCondLst>
                            <p:cond delay="0"/>
                          </p:stCondLst>
                        </p:cTn>
                        <p:tgtEl>
                          <p:spTgt spid="36879"/>
                        </p:tgtEl>
                      </p:cBhvr>
                    </p:animEffect>
                    <p:anim calcmode="lin" valueType="num">
                      <p:cBhvr>
                        <p:cTn dur="500" fill="hold">
                          <p:stCondLst>
                            <p:cond delay="0"/>
                          </p:stCondLst>
                        </p:cTn>
                        <p:tgtEl>
                          <p:spTgt spid="3687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6879"/>
                        </p:tgtEl>
                        <p:attrNameLst>
                          <p:attrName>ppt_y</p:attrName>
                        </p:attrNameLst>
                      </p:cBhvr>
                      <p:tavLst>
                        <p:tav tm="0">
                          <p:val>
                            <p:strVal val="#ppt_y"/>
                          </p:val>
                        </p:tav>
                        <p:tav tm="100000">
                          <p:val>
                            <p:strVal val="#ppt_y"/>
                          </p:val>
                        </p:tav>
                      </p:tavLst>
                    </p:anim>
                  </p:childTnLst>
                </p:cTn>
              </p:par>
            </p:tnLst>
          </p:tmpl>
          <p:tmpl lvl="4">
            <p:tnLst>
              <p:par>
                <p:cTn presetID="40" presetClass="entr" presetSubtype="0" fill="hold" nodeType="withEffect">
                  <p:stCondLst>
                    <p:cond delay="0"/>
                  </p:stCondLst>
                  <p:iterate type="lt">
                    <p:tmPct val="10000"/>
                  </p:iterate>
                  <p:childTnLst>
                    <p:set>
                      <p:cBhvr>
                        <p:cTn dur="1" fill="hold">
                          <p:stCondLst>
                            <p:cond delay="0"/>
                          </p:stCondLst>
                        </p:cTn>
                        <p:tgtEl>
                          <p:spTgt spid="36879"/>
                        </p:tgtEl>
                        <p:attrNameLst>
                          <p:attrName>style.visibility</p:attrName>
                        </p:attrNameLst>
                      </p:cBhvr>
                      <p:to>
                        <p:strVal val="visible"/>
                      </p:to>
                    </p:set>
                    <p:animEffect transition="in" filter="fade">
                      <p:cBhvr>
                        <p:cTn dur="500">
                          <p:stCondLst>
                            <p:cond delay="0"/>
                          </p:stCondLst>
                        </p:cTn>
                        <p:tgtEl>
                          <p:spTgt spid="36879"/>
                        </p:tgtEl>
                      </p:cBhvr>
                    </p:animEffect>
                    <p:anim calcmode="lin" valueType="num">
                      <p:cBhvr>
                        <p:cTn dur="500" fill="hold">
                          <p:stCondLst>
                            <p:cond delay="0"/>
                          </p:stCondLst>
                        </p:cTn>
                        <p:tgtEl>
                          <p:spTgt spid="3687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6879"/>
                        </p:tgtEl>
                        <p:attrNameLst>
                          <p:attrName>ppt_y</p:attrName>
                        </p:attrNameLst>
                      </p:cBhvr>
                      <p:tavLst>
                        <p:tav tm="0">
                          <p:val>
                            <p:strVal val="#ppt_y"/>
                          </p:val>
                        </p:tav>
                        <p:tav tm="100000">
                          <p:val>
                            <p:strVal val="#ppt_y"/>
                          </p:val>
                        </p:tav>
                      </p:tavLst>
                    </p:anim>
                  </p:childTnLst>
                </p:cTn>
              </p:par>
            </p:tnLst>
          </p:tmpl>
          <p:tmpl lvl="5">
            <p:tnLst>
              <p:par>
                <p:cTn presetID="40" presetClass="entr" presetSubtype="0" fill="hold" nodeType="withEffect">
                  <p:stCondLst>
                    <p:cond delay="0"/>
                  </p:stCondLst>
                  <p:iterate type="lt">
                    <p:tmPct val="10000"/>
                  </p:iterate>
                  <p:childTnLst>
                    <p:set>
                      <p:cBhvr>
                        <p:cTn dur="1" fill="hold">
                          <p:stCondLst>
                            <p:cond delay="0"/>
                          </p:stCondLst>
                        </p:cTn>
                        <p:tgtEl>
                          <p:spTgt spid="36879"/>
                        </p:tgtEl>
                        <p:attrNameLst>
                          <p:attrName>style.visibility</p:attrName>
                        </p:attrNameLst>
                      </p:cBhvr>
                      <p:to>
                        <p:strVal val="visible"/>
                      </p:to>
                    </p:set>
                    <p:animEffect transition="in" filter="fade">
                      <p:cBhvr>
                        <p:cTn dur="500">
                          <p:stCondLst>
                            <p:cond delay="0"/>
                          </p:stCondLst>
                        </p:cTn>
                        <p:tgtEl>
                          <p:spTgt spid="36879"/>
                        </p:tgtEl>
                      </p:cBhvr>
                    </p:animEffect>
                    <p:anim calcmode="lin" valueType="num">
                      <p:cBhvr>
                        <p:cTn dur="500" fill="hold">
                          <p:stCondLst>
                            <p:cond delay="0"/>
                          </p:stCondLst>
                        </p:cTn>
                        <p:tgtEl>
                          <p:spTgt spid="36879"/>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36879"/>
                        </p:tgtEl>
                        <p:attrNameLst>
                          <p:attrName>ppt_y</p:attrName>
                        </p:attrNameLst>
                      </p:cBhvr>
                      <p:tavLst>
                        <p:tav tm="0">
                          <p:val>
                            <p:strVal val="#ppt_y"/>
                          </p:val>
                        </p:tav>
                        <p:tav tm="100000">
                          <p:val>
                            <p:strVal val="#ppt_y"/>
                          </p:val>
                        </p:tav>
                      </p:tavLst>
                    </p:anim>
                  </p:childTnLst>
                </p:cTn>
              </p:par>
            </p:tnLst>
          </p:tmpl>
        </p:tmplLst>
      </p:bldP>
    </p:bldLst>
  </p:timing>
  <p:txStyles>
    <p:titleStyle>
      <a:lvl1pPr algn="l" rtl="1" fontAlgn="base">
        <a:spcBef>
          <a:spcPct val="0"/>
        </a:spcBef>
        <a:spcAft>
          <a:spcPct val="0"/>
        </a:spcAft>
        <a:defRPr sz="4400">
          <a:solidFill>
            <a:schemeClr val="tx1"/>
          </a:solidFill>
          <a:latin typeface="+mj-lt"/>
          <a:ea typeface="+mj-ea"/>
          <a:cs typeface="+mj-cs"/>
        </a:defRPr>
      </a:lvl1pPr>
      <a:lvl2pPr algn="l" rtl="1" fontAlgn="base">
        <a:spcBef>
          <a:spcPct val="0"/>
        </a:spcBef>
        <a:spcAft>
          <a:spcPct val="0"/>
        </a:spcAft>
        <a:defRPr sz="4400">
          <a:solidFill>
            <a:schemeClr val="tx1"/>
          </a:solidFill>
          <a:latin typeface="Arial" pitchFamily="34" charset="0"/>
          <a:cs typeface="Arial" pitchFamily="34" charset="0"/>
        </a:defRPr>
      </a:lvl2pPr>
      <a:lvl3pPr algn="l" rtl="1" fontAlgn="base">
        <a:spcBef>
          <a:spcPct val="0"/>
        </a:spcBef>
        <a:spcAft>
          <a:spcPct val="0"/>
        </a:spcAft>
        <a:defRPr sz="4400">
          <a:solidFill>
            <a:schemeClr val="tx1"/>
          </a:solidFill>
          <a:latin typeface="Arial" pitchFamily="34" charset="0"/>
          <a:cs typeface="Arial" pitchFamily="34" charset="0"/>
        </a:defRPr>
      </a:lvl3pPr>
      <a:lvl4pPr algn="l" rtl="1" fontAlgn="base">
        <a:spcBef>
          <a:spcPct val="0"/>
        </a:spcBef>
        <a:spcAft>
          <a:spcPct val="0"/>
        </a:spcAft>
        <a:defRPr sz="4400">
          <a:solidFill>
            <a:schemeClr val="tx1"/>
          </a:solidFill>
          <a:latin typeface="Arial" pitchFamily="34" charset="0"/>
          <a:cs typeface="Arial" pitchFamily="34" charset="0"/>
        </a:defRPr>
      </a:lvl4pPr>
      <a:lvl5pPr algn="l" rtl="1" fontAlgn="base">
        <a:spcBef>
          <a:spcPct val="0"/>
        </a:spcBef>
        <a:spcAft>
          <a:spcPct val="0"/>
        </a:spcAft>
        <a:defRPr sz="4400">
          <a:solidFill>
            <a:schemeClr val="tx1"/>
          </a:solidFill>
          <a:latin typeface="Arial" pitchFamily="34" charset="0"/>
          <a:cs typeface="Arial" pitchFamily="34" charset="0"/>
        </a:defRPr>
      </a:lvl5pPr>
      <a:lvl6pPr marL="457200" algn="l" rtl="1" fontAlgn="base">
        <a:spcBef>
          <a:spcPct val="0"/>
        </a:spcBef>
        <a:spcAft>
          <a:spcPct val="0"/>
        </a:spcAft>
        <a:defRPr sz="4400">
          <a:solidFill>
            <a:schemeClr val="tx1"/>
          </a:solidFill>
          <a:latin typeface="Arial" pitchFamily="34" charset="0"/>
          <a:cs typeface="Arial" pitchFamily="34" charset="0"/>
        </a:defRPr>
      </a:lvl6pPr>
      <a:lvl7pPr marL="914400" algn="l" rtl="1" fontAlgn="base">
        <a:spcBef>
          <a:spcPct val="0"/>
        </a:spcBef>
        <a:spcAft>
          <a:spcPct val="0"/>
        </a:spcAft>
        <a:defRPr sz="4400">
          <a:solidFill>
            <a:schemeClr val="tx1"/>
          </a:solidFill>
          <a:latin typeface="Arial" pitchFamily="34" charset="0"/>
          <a:cs typeface="Arial" pitchFamily="34" charset="0"/>
        </a:defRPr>
      </a:lvl7pPr>
      <a:lvl8pPr marL="1371600" algn="l" rtl="1" fontAlgn="base">
        <a:spcBef>
          <a:spcPct val="0"/>
        </a:spcBef>
        <a:spcAft>
          <a:spcPct val="0"/>
        </a:spcAft>
        <a:defRPr sz="4400">
          <a:solidFill>
            <a:schemeClr val="tx1"/>
          </a:solidFill>
          <a:latin typeface="Arial" pitchFamily="34" charset="0"/>
          <a:cs typeface="Arial" pitchFamily="34" charset="0"/>
        </a:defRPr>
      </a:lvl8pPr>
      <a:lvl9pPr marL="1828800" algn="l"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r" rtl="1"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r" rtl="1"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r" rtl="1"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bwMode="auto">
          <a:xfrm>
            <a:off x="0" y="0"/>
            <a:ext cx="9144000" cy="1676400"/>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marL="342900" indent="-342900" algn="r" eaLnBrk="0" hangingPunct="0">
              <a:spcBef>
                <a:spcPct val="20000"/>
              </a:spcBef>
              <a:buClr>
                <a:schemeClr val="accent2"/>
              </a:buClr>
              <a:buSzPct val="85000"/>
            </a:pPr>
            <a:r>
              <a:rPr lang="ar-EG" b="1" dirty="0">
                <a:solidFill>
                  <a:schemeClr val="tx1"/>
                </a:solidFill>
                <a:effectLst>
                  <a:outerShdw blurRad="38100" dist="38100" dir="2700000" algn="tl">
                    <a:srgbClr val="000000"/>
                  </a:outerShdw>
                </a:effectLst>
                <a:cs typeface="PT Bold Heading" pitchFamily="2" charset="-78"/>
              </a:rPr>
              <a:t> </a:t>
            </a:r>
            <a:r>
              <a:rPr lang="ar-EG" b="1" dirty="0" smtClean="0">
                <a:solidFill>
                  <a:schemeClr val="tx1"/>
                </a:solidFill>
                <a:effectLst>
                  <a:outerShdw blurRad="38100" dist="38100" dir="2700000" algn="tl">
                    <a:srgbClr val="000000"/>
                  </a:outerShdw>
                </a:effectLst>
                <a:cs typeface="PT Bold Heading" pitchFamily="2" charset="-78"/>
              </a:rPr>
              <a:t> قسم علم النفس التربوي</a:t>
            </a:r>
            <a:endParaRPr lang="en-US" b="1" dirty="0" smtClean="0">
              <a:solidFill>
                <a:schemeClr val="tx1"/>
              </a:solidFill>
              <a:effectLst>
                <a:outerShdw blurRad="38100" dist="38100" dir="2700000" algn="tl">
                  <a:srgbClr val="000000"/>
                </a:outerShdw>
              </a:effectLst>
              <a:cs typeface="PT Bold Heading" pitchFamily="2" charset="-78"/>
            </a:endParaRPr>
          </a:p>
          <a:p>
            <a:pPr marL="342900" indent="-342900" algn="r" eaLnBrk="0" hangingPunct="0">
              <a:spcBef>
                <a:spcPct val="20000"/>
              </a:spcBef>
              <a:buClr>
                <a:schemeClr val="accent2"/>
              </a:buClr>
              <a:buSzPct val="85000"/>
            </a:pPr>
            <a:r>
              <a:rPr lang="ar-EG" b="1" smtClean="0">
                <a:solidFill>
                  <a:schemeClr val="tx1"/>
                </a:solidFill>
                <a:effectLst>
                  <a:outerShdw blurRad="38100" dist="38100" dir="2700000" algn="tl">
                    <a:srgbClr val="000000"/>
                  </a:outerShdw>
                </a:effectLst>
                <a:cs typeface="PT Bold Heading" pitchFamily="2" charset="-78"/>
              </a:rPr>
              <a:t>                                                                                                          اساتذةالمادة </a:t>
            </a:r>
            <a:r>
              <a:rPr lang="ar-EG" b="1" dirty="0" smtClean="0">
                <a:solidFill>
                  <a:schemeClr val="tx1"/>
                </a:solidFill>
                <a:effectLst>
                  <a:outerShdw blurRad="38100" dist="38100" dir="2700000" algn="tl">
                    <a:srgbClr val="000000"/>
                  </a:outerShdw>
                </a:effectLst>
                <a:cs typeface="PT Bold Heading" pitchFamily="2" charset="-78"/>
              </a:rPr>
              <a:t>: د / مها عبد اللطيف سرور </a:t>
            </a:r>
            <a:endParaRPr lang="en-US" b="1" dirty="0" smtClean="0">
              <a:solidFill>
                <a:schemeClr val="tx1"/>
              </a:solidFill>
              <a:effectLst>
                <a:outerShdw blurRad="38100" dist="38100" dir="2700000" algn="tl">
                  <a:srgbClr val="000000"/>
                </a:outerShdw>
              </a:effectLst>
              <a:cs typeface="PT Bold Heading" pitchFamily="2" charset="-78"/>
            </a:endParaRPr>
          </a:p>
          <a:p>
            <a:pPr marL="342900" indent="-342900" algn="r" eaLnBrk="0" hangingPunct="0">
              <a:spcBef>
                <a:spcPct val="20000"/>
              </a:spcBef>
              <a:buClr>
                <a:schemeClr val="accent2"/>
              </a:buClr>
              <a:buSzPct val="85000"/>
            </a:pPr>
            <a:r>
              <a:rPr lang="ar-EG" dirty="0">
                <a:solidFill>
                  <a:schemeClr val="tx1"/>
                </a:solidFill>
                <a:effectLst>
                  <a:outerShdw blurRad="38100" dist="38100" dir="2700000" algn="tl">
                    <a:srgbClr val="000000"/>
                  </a:outerShdw>
                </a:effectLst>
                <a:cs typeface="PT Bold Heading" pitchFamily="2" charset="-78"/>
              </a:rPr>
              <a:t> </a:t>
            </a:r>
            <a:r>
              <a:rPr lang="ar-EG" dirty="0" smtClean="0">
                <a:solidFill>
                  <a:schemeClr val="tx1"/>
                </a:solidFill>
                <a:effectLst>
                  <a:outerShdw blurRad="38100" dist="38100" dir="2700000" algn="tl">
                    <a:srgbClr val="000000"/>
                  </a:outerShdw>
                </a:effectLst>
                <a:cs typeface="PT Bold Heading" pitchFamily="2" charset="-78"/>
              </a:rPr>
              <a:t>                                                                                                                                               د. ماجدة عبد السميع   د. منى سابق د. أمنية حسن</a:t>
            </a:r>
          </a:p>
          <a:p>
            <a:pPr marL="342900" indent="-342900" algn="r" eaLnBrk="0" hangingPunct="0">
              <a:spcBef>
                <a:spcPct val="20000"/>
              </a:spcBef>
              <a:buClr>
                <a:schemeClr val="accent2"/>
              </a:buClr>
              <a:buSzPct val="85000"/>
            </a:pPr>
            <a:r>
              <a:rPr lang="ar-EG" dirty="0" smtClean="0">
                <a:solidFill>
                  <a:schemeClr val="tx1"/>
                </a:solidFill>
                <a:effectLst>
                  <a:outerShdw blurRad="38100" dist="38100" dir="2700000" algn="tl">
                    <a:srgbClr val="000000"/>
                  </a:outerShdw>
                </a:effectLst>
                <a:cs typeface="PT Bold Heading" pitchFamily="2" charset="-78"/>
              </a:rPr>
              <a:t>                                                                                                                                                          د. ايمان عبد الفتاح</a:t>
            </a:r>
          </a:p>
          <a:p>
            <a:pPr marL="342900" indent="-342900" algn="r" eaLnBrk="0" hangingPunct="0">
              <a:spcBef>
                <a:spcPct val="20000"/>
              </a:spcBef>
              <a:buClr>
                <a:schemeClr val="accent2"/>
              </a:buClr>
              <a:buSzPct val="85000"/>
            </a:pPr>
            <a:r>
              <a:rPr lang="ar-EG" dirty="0">
                <a:solidFill>
                  <a:schemeClr val="tx1"/>
                </a:solidFill>
                <a:effectLst>
                  <a:outerShdw blurRad="38100" dist="38100" dir="2700000" algn="tl">
                    <a:srgbClr val="000000"/>
                  </a:outerShdw>
                </a:effectLst>
                <a:cs typeface="PT Bold Heading" pitchFamily="2" charset="-78"/>
              </a:rPr>
              <a:t> </a:t>
            </a:r>
            <a:r>
              <a:rPr lang="ar-EG" dirty="0" smtClean="0">
                <a:solidFill>
                  <a:schemeClr val="tx1"/>
                </a:solidFill>
                <a:effectLst>
                  <a:outerShdw blurRad="38100" dist="38100" dir="2700000" algn="tl">
                    <a:srgbClr val="000000"/>
                  </a:outerShdw>
                </a:effectLst>
                <a:cs typeface="PT Bold Heading" pitchFamily="2" charset="-78"/>
              </a:rPr>
              <a:t>                                                                                                                                                          </a:t>
            </a:r>
          </a:p>
          <a:p>
            <a:pPr marL="342900" indent="-342900" algn="r" eaLnBrk="0" hangingPunct="0">
              <a:spcBef>
                <a:spcPct val="20000"/>
              </a:spcBef>
              <a:buClr>
                <a:schemeClr val="accent2"/>
              </a:buClr>
              <a:buSzPct val="85000"/>
            </a:pPr>
            <a:endParaRPr lang="ar-SA" b="1" dirty="0">
              <a:solidFill>
                <a:schemeClr val="tx1"/>
              </a:solidFill>
              <a:cs typeface="PT Bold Heading" pitchFamily="2" charset="-78"/>
            </a:endParaRPr>
          </a:p>
        </p:txBody>
      </p:sp>
      <p:sp>
        <p:nvSpPr>
          <p:cNvPr id="3075" name="Text Box 3"/>
          <p:cNvSpPr txBox="1">
            <a:spLocks noChangeArrowheads="1"/>
          </p:cNvSpPr>
          <p:nvPr/>
        </p:nvSpPr>
        <p:spPr bwMode="auto">
          <a:xfrm>
            <a:off x="381000" y="2362200"/>
            <a:ext cx="8229600" cy="4267200"/>
          </a:xfrm>
          <a:prstGeom prst="rect">
            <a:avLst/>
          </a:prstGeom>
          <a:noFill/>
          <a:ln>
            <a:noFill/>
            <a:headEnd/>
            <a:tailEnd/>
          </a:ln>
        </p:spPr>
        <p:style>
          <a:lnRef idx="1">
            <a:schemeClr val="accent4"/>
          </a:lnRef>
          <a:fillRef idx="2">
            <a:schemeClr val="accent4"/>
          </a:fillRef>
          <a:effectRef idx="1">
            <a:schemeClr val="accent4"/>
          </a:effectRef>
          <a:fontRef idx="minor">
            <a:schemeClr val="dk1"/>
          </a:fontRef>
        </p:style>
        <p:txBody>
          <a:bodyPr/>
          <a:lstStyle/>
          <a:p>
            <a:pPr algn="ctr" defTabSz="914363" fontAlgn="auto">
              <a:lnSpc>
                <a:spcPct val="90000"/>
              </a:lnSpc>
              <a:spcAft>
                <a:spcPts val="0"/>
              </a:spcAft>
              <a:defRPr/>
            </a:pPr>
            <a:endParaRPr lang="ar-EG" sz="3600" b="1" spc="-15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a:p>
            <a:pPr algn="ctr" defTabSz="914363" fontAlgn="auto">
              <a:lnSpc>
                <a:spcPct val="90000"/>
              </a:lnSpc>
              <a:spcAft>
                <a:spcPts val="0"/>
              </a:spcAft>
              <a:defRPr/>
            </a:pPr>
            <a:r>
              <a:rPr lang="ar-EG" sz="3600" spc="-150" dirty="0" smtClean="0">
                <a:ln w="3175">
                  <a:noFill/>
                </a:ln>
                <a:solidFill>
                  <a:schemeClr val="tx1"/>
                </a:solidFill>
                <a:effectLst>
                  <a:outerShdw blurRad="50800" dist="38100" dir="2700000" algn="tl" rotWithShape="0">
                    <a:prstClr val="black">
                      <a:alpha val="40000"/>
                    </a:prstClr>
                  </a:outerShdw>
                </a:effectLst>
                <a:latin typeface="+mj-lt"/>
                <a:cs typeface="PT Bold Heading" pitchFamily="2" charset="-78"/>
              </a:rPr>
              <a:t>مادة / فروق فردية </a:t>
            </a:r>
          </a:p>
          <a:p>
            <a:pPr algn="ctr" defTabSz="914363" fontAlgn="auto">
              <a:lnSpc>
                <a:spcPct val="90000"/>
              </a:lnSpc>
              <a:spcAft>
                <a:spcPts val="0"/>
              </a:spcAft>
              <a:defRPr/>
            </a:pPr>
            <a:r>
              <a:rPr lang="ar-EG" sz="3600" spc="-150" dirty="0" smtClean="0">
                <a:ln w="3175">
                  <a:noFill/>
                </a:ln>
                <a:solidFill>
                  <a:schemeClr val="tx1"/>
                </a:solidFill>
                <a:effectLst>
                  <a:outerShdw blurRad="50800" dist="38100" dir="2700000" algn="tl" rotWithShape="0">
                    <a:prstClr val="black">
                      <a:alpha val="40000"/>
                    </a:prstClr>
                  </a:outerShdw>
                </a:effectLst>
                <a:cs typeface="PT Bold Heading" pitchFamily="2" charset="-78"/>
              </a:rPr>
              <a:t>رمز المادة </a:t>
            </a:r>
            <a:r>
              <a:rPr lang="en-US" sz="3600" spc="-150" dirty="0" smtClean="0">
                <a:ln w="3175">
                  <a:noFill/>
                </a:ln>
                <a:solidFill>
                  <a:schemeClr val="tx1"/>
                </a:solidFill>
                <a:effectLst>
                  <a:outerShdw blurRad="50800" dist="38100" dir="2700000" algn="tl" rotWithShape="0">
                    <a:prstClr val="black">
                      <a:alpha val="40000"/>
                    </a:prstClr>
                  </a:outerShdw>
                </a:effectLst>
                <a:cs typeface="PT Bold Heading" pitchFamily="2" charset="-78"/>
              </a:rPr>
              <a:t>PSY</a:t>
            </a:r>
            <a:r>
              <a:rPr lang="ar-EG" sz="3600" spc="-150" dirty="0" smtClean="0">
                <a:ln w="3175">
                  <a:noFill/>
                </a:ln>
                <a:solidFill>
                  <a:schemeClr val="tx1"/>
                </a:solidFill>
                <a:effectLst>
                  <a:outerShdw blurRad="50800" dist="38100" dir="2700000" algn="tl" rotWithShape="0">
                    <a:prstClr val="black">
                      <a:alpha val="40000"/>
                    </a:prstClr>
                  </a:outerShdw>
                </a:effectLst>
                <a:cs typeface="PT Bold Heading" pitchFamily="2" charset="-78"/>
              </a:rPr>
              <a:t> / رقم المادة </a:t>
            </a:r>
            <a:r>
              <a:rPr lang="en-US" sz="3600" spc="-150" dirty="0" smtClean="0">
                <a:ln w="3175">
                  <a:noFill/>
                </a:ln>
                <a:solidFill>
                  <a:schemeClr val="tx1"/>
                </a:solidFill>
                <a:effectLst>
                  <a:outerShdw blurRad="50800" dist="38100" dir="2700000" algn="tl" rotWithShape="0">
                    <a:prstClr val="black">
                      <a:alpha val="40000"/>
                    </a:prstClr>
                  </a:outerShdw>
                </a:effectLst>
                <a:cs typeface="PT Bold Heading" pitchFamily="2" charset="-78"/>
              </a:rPr>
              <a:t>321</a:t>
            </a:r>
            <a:endParaRPr lang="ar-EG" sz="3600" b="1" spc="-150" dirty="0" smtClean="0">
              <a:ln w="3175">
                <a:noFill/>
              </a:ln>
              <a:solidFill>
                <a:schemeClr val="tx1"/>
              </a:solidFill>
              <a:effectLst>
                <a:outerShdw blurRad="50800" dist="38100" dir="2700000" algn="tl" rotWithShape="0">
                  <a:prstClr val="black">
                    <a:alpha val="40000"/>
                  </a:prstClr>
                </a:outerShdw>
              </a:effectLst>
              <a:latin typeface="+mj-lt"/>
              <a:ea typeface="Arial Unicode MS" pitchFamily="34" charset="-128"/>
              <a:cs typeface="PT Bold Heading" pitchFamily="2" charset="-78"/>
            </a:endParaRPr>
          </a:p>
          <a:p>
            <a:pPr algn="ctr" defTabSz="914363" fontAlgn="auto">
              <a:lnSpc>
                <a:spcPct val="90000"/>
              </a:lnSpc>
              <a:spcAft>
                <a:spcPts val="0"/>
              </a:spcAft>
              <a:defRPr/>
            </a:pPr>
            <a:r>
              <a:rPr lang="ar-EG" sz="3600" b="1" spc="-150" dirty="0" smtClean="0">
                <a:ln w="3175">
                  <a:noFill/>
                </a:ln>
                <a:solidFill>
                  <a:schemeClr val="tx1"/>
                </a:solidFill>
                <a:effectLst>
                  <a:outerShdw blurRad="50800" dist="38100" dir="2700000" algn="tl" rotWithShape="0">
                    <a:prstClr val="black">
                      <a:alpha val="40000"/>
                    </a:prstClr>
                  </a:outerShdw>
                </a:effectLst>
                <a:latin typeface="+mj-lt"/>
                <a:ea typeface="Arial Unicode MS" pitchFamily="34" charset="-128"/>
                <a:cs typeface="PT Bold Heading" pitchFamily="2" charset="-78"/>
              </a:rPr>
              <a:t>الفرقة / الثالثة </a:t>
            </a:r>
            <a:endParaRPr lang="en-US" sz="3600" b="1" spc="-150" dirty="0" smtClean="0">
              <a:ln w="3175">
                <a:noFill/>
              </a:ln>
              <a:solidFill>
                <a:schemeClr val="tx1"/>
              </a:solidFill>
              <a:effectLst>
                <a:outerShdw blurRad="50800" dist="38100" dir="2700000" algn="tl" rotWithShape="0">
                  <a:prstClr val="black">
                    <a:alpha val="40000"/>
                  </a:prstClr>
                </a:outerShdw>
              </a:effectLst>
              <a:latin typeface="+mj-lt"/>
              <a:ea typeface="Arial Unicode MS" pitchFamily="34" charset="-128"/>
              <a:cs typeface="PT Bold Heading" pitchFamily="2" charset="-78"/>
            </a:endParaRPr>
          </a:p>
          <a:p>
            <a:pPr algn="ctr" defTabSz="914363" fontAlgn="auto">
              <a:lnSpc>
                <a:spcPct val="90000"/>
              </a:lnSpc>
              <a:spcAft>
                <a:spcPts val="0"/>
              </a:spcAft>
              <a:defRPr/>
            </a:pPr>
            <a:endParaRPr lang="ar-EG" sz="2800" b="1" spc="-150" dirty="0" smtClean="0">
              <a:ln w="3175">
                <a:noFill/>
              </a:ln>
              <a:solidFill>
                <a:schemeClr val="tx1"/>
              </a:solidFill>
              <a:effectLst>
                <a:outerShdw blurRad="50800" dist="38100" dir="2700000" algn="tl" rotWithShape="0">
                  <a:prstClr val="black">
                    <a:alpha val="40000"/>
                  </a:prstClr>
                </a:outerShdw>
              </a:effectLst>
              <a:latin typeface="+mj-lt"/>
              <a:ea typeface="Arial Unicode MS" pitchFamily="34" charset="-128"/>
              <a:cs typeface="PT Bold Heading" pitchFamily="2" charset="-78"/>
            </a:endParaRPr>
          </a:p>
          <a:p>
            <a:pPr algn="ctr" defTabSz="914363" fontAlgn="auto">
              <a:lnSpc>
                <a:spcPct val="90000"/>
              </a:lnSpc>
              <a:spcAft>
                <a:spcPts val="0"/>
              </a:spcAft>
              <a:defRPr/>
            </a:pPr>
            <a:r>
              <a:rPr lang="ar-EG" sz="2800" spc="-150" dirty="0" smtClean="0">
                <a:ln w="3175">
                  <a:noFill/>
                </a:ln>
                <a:solidFill>
                  <a:schemeClr val="tx1"/>
                </a:solidFill>
                <a:effectLst>
                  <a:outerShdw blurRad="50800" dist="38100" dir="2700000" algn="tl" rotWithShape="0">
                    <a:prstClr val="black">
                      <a:alpha val="40000"/>
                    </a:prstClr>
                  </a:outerShdw>
                </a:effectLst>
                <a:latin typeface="+mj-lt"/>
                <a:ea typeface="Arial Unicode MS" pitchFamily="34" charset="-128"/>
                <a:cs typeface="PT Bold Heading" pitchFamily="2" charset="-78"/>
              </a:rPr>
              <a:t>جميع الشعب والمميز</a:t>
            </a:r>
            <a:endParaRPr lang="ar-SA" sz="3600" b="1" dirty="0">
              <a:ln w="1905"/>
              <a:solidFill>
                <a:schemeClr val="tx1"/>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a:p>
            <a:pPr lvl="1" algn="ctr" rtl="1" fontAlgn="auto">
              <a:spcBef>
                <a:spcPts val="0"/>
              </a:spcBef>
              <a:spcAft>
                <a:spcPts val="1000"/>
              </a:spcAft>
              <a:defRPr/>
            </a:pPr>
            <a:endParaRPr lang="en-US" sz="3600" b="1" dirty="0">
              <a:ln w="1905"/>
              <a:solidFill>
                <a:schemeClr val="tx1"/>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a:p>
            <a:pPr fontAlgn="auto">
              <a:spcBef>
                <a:spcPts val="0"/>
              </a:spcBef>
              <a:spcAft>
                <a:spcPts val="0"/>
              </a:spcAft>
              <a:defRPr/>
            </a:pPr>
            <a:endPar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blinds(horizontal)">
                                      <p:cBhvr>
                                        <p:cTn id="12"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0" y="838200"/>
            <a:ext cx="8991600" cy="990600"/>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436" tIns="45718" rIns="91436" bIns="45718" anchor="ctr"/>
          <a:lstStyle/>
          <a:p>
            <a:pPr algn="ctr" defTabSz="912813" rtl="0"/>
            <a:r>
              <a:rPr lang="ar-EG" sz="2000" dirty="0"/>
              <a:t>وعلى هذا ينظر </a:t>
            </a:r>
            <a:r>
              <a:rPr lang="ar-EG" sz="2000" dirty="0" smtClean="0"/>
              <a:t>ثرستون</a:t>
            </a:r>
            <a:endParaRPr lang="en-US" sz="2000" dirty="0">
              <a:solidFill>
                <a:srgbClr val="FFCC00"/>
              </a:solidFill>
              <a:effectLst>
                <a:outerShdw blurRad="38100" dist="38100" dir="2700000" algn="tl">
                  <a:srgbClr val="000000"/>
                </a:outerShdw>
              </a:effectLst>
              <a:latin typeface="Calibri" pitchFamily="34" charset="0"/>
              <a:cs typeface="PT Bold Heading" pitchFamily="2" charset="-78"/>
            </a:endParaRPr>
          </a:p>
        </p:txBody>
      </p:sp>
      <p:sp>
        <p:nvSpPr>
          <p:cNvPr id="5" name="Rounded Rectangle 4"/>
          <p:cNvSpPr/>
          <p:nvPr/>
        </p:nvSpPr>
        <p:spPr bwMode="auto">
          <a:xfrm>
            <a:off x="6248400" y="2209800"/>
            <a:ext cx="2286000" cy="990600"/>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436" tIns="45718" rIns="91436" bIns="45718" anchor="ctr"/>
          <a:lstStyle/>
          <a:p>
            <a:pPr algn="ctr" defTabSz="912813" rtl="0"/>
            <a:r>
              <a:rPr lang="ar-EG" sz="2400" dirty="0" smtClean="0"/>
              <a:t>إلى العوامل الأوليه على أنها </a:t>
            </a:r>
            <a:endParaRPr lang="en-US" sz="2300" dirty="0">
              <a:solidFill>
                <a:schemeClr val="bg1"/>
              </a:solidFill>
              <a:effectLst>
                <a:outerShdw blurRad="38100" dist="38100" dir="2700000" algn="tl">
                  <a:srgbClr val="000000"/>
                </a:outerShdw>
              </a:effectLst>
              <a:latin typeface="Segoe"/>
              <a:cs typeface="Arial" pitchFamily="34" charset="0"/>
            </a:endParaRPr>
          </a:p>
        </p:txBody>
      </p:sp>
      <p:sp>
        <p:nvSpPr>
          <p:cNvPr id="6" name="Oval 5"/>
          <p:cNvSpPr/>
          <p:nvPr/>
        </p:nvSpPr>
        <p:spPr bwMode="auto">
          <a:xfrm>
            <a:off x="5257800" y="3810000"/>
            <a:ext cx="3886200" cy="3048000"/>
          </a:xfrm>
          <a:prstGeom prst="ellipse">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lIns="91436" tIns="45718" rIns="91436" bIns="45718" anchor="ctr"/>
          <a:lstStyle/>
          <a:p>
            <a:pPr algn="ctr">
              <a:lnSpc>
                <a:spcPct val="80000"/>
              </a:lnSpc>
            </a:pPr>
            <a:r>
              <a:rPr lang="ar-EG" sz="2000" dirty="0" smtClean="0"/>
              <a:t>تمثل أنواع مختلفه من التعبير عن النشاط العقلى أو عوامل الدرجة الأولى يمكن أن</a:t>
            </a:r>
            <a:r>
              <a:rPr lang="ar-EG" sz="2400" dirty="0" smtClean="0"/>
              <a:t> تعد من قبل أو نوع (الأعضاء) المنفصله </a:t>
            </a:r>
            <a:endParaRPr lang="ar-EG" sz="2400" dirty="0">
              <a:solidFill>
                <a:schemeClr val="bg1"/>
              </a:solidFill>
              <a:latin typeface="Calibri" pitchFamily="34" charset="0"/>
              <a:cs typeface="Arial" pitchFamily="34" charset="0"/>
            </a:endParaRPr>
          </a:p>
        </p:txBody>
      </p:sp>
      <p:sp>
        <p:nvSpPr>
          <p:cNvPr id="9" name="Oval 8"/>
          <p:cNvSpPr/>
          <p:nvPr/>
        </p:nvSpPr>
        <p:spPr bwMode="auto">
          <a:xfrm>
            <a:off x="228600" y="3886200"/>
            <a:ext cx="3352800" cy="2743200"/>
          </a:xfrm>
          <a:prstGeom prst="ellipse">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lIns="91436" tIns="45718" rIns="91436" bIns="45718" anchor="ctr"/>
          <a:lstStyle/>
          <a:p>
            <a:r>
              <a:rPr lang="ar-EG" sz="2000" dirty="0" smtClean="0"/>
              <a:t>فتدل </a:t>
            </a:r>
            <a:r>
              <a:rPr lang="ar-EG" sz="2000" dirty="0"/>
              <a:t>على المعالم التى تؤثر فى نشاط العديد من الأعضاء أو العوامل الأولية </a:t>
            </a:r>
            <a:r>
              <a:rPr lang="ar-EG" sz="2000" dirty="0" smtClean="0"/>
              <a:t>.</a:t>
            </a:r>
            <a:endParaRPr lang="en-US" sz="2000" dirty="0"/>
          </a:p>
        </p:txBody>
      </p:sp>
      <p:sp>
        <p:nvSpPr>
          <p:cNvPr id="10" name="Rounded Rectangle 9"/>
          <p:cNvSpPr/>
          <p:nvPr/>
        </p:nvSpPr>
        <p:spPr bwMode="auto">
          <a:xfrm>
            <a:off x="609600" y="2209800"/>
            <a:ext cx="2743200" cy="990600"/>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436" tIns="45718" rIns="91436" bIns="45718" anchor="ctr"/>
          <a:lstStyle/>
          <a:p>
            <a:pPr algn="ctr" defTabSz="912813" rtl="0"/>
            <a:r>
              <a:rPr lang="ar-EG" sz="2400" dirty="0" smtClean="0"/>
              <a:t>أما عوامل الدرجة الثانية أو العوامل العامة </a:t>
            </a:r>
            <a:endParaRPr lang="en-US" sz="2300" dirty="0">
              <a:solidFill>
                <a:schemeClr val="bg1"/>
              </a:solidFill>
              <a:effectLst>
                <a:outerShdw blurRad="38100" dist="38100" dir="2700000" algn="tl">
                  <a:srgbClr val="000000"/>
                </a:outerShdw>
              </a:effectLst>
              <a:latin typeface="Segoe"/>
              <a:cs typeface="Arial" pitchFamily="34" charset="0"/>
            </a:endParaRPr>
          </a:p>
        </p:txBody>
      </p:sp>
      <p:cxnSp>
        <p:nvCxnSpPr>
          <p:cNvPr id="12" name="Straight Arrow Connector 11"/>
          <p:cNvCxnSpPr/>
          <p:nvPr/>
        </p:nvCxnSpPr>
        <p:spPr bwMode="auto">
          <a:xfrm rot="5400000">
            <a:off x="7086600" y="3505200"/>
            <a:ext cx="533400" cy="76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rot="5400000">
            <a:off x="1752600" y="3505200"/>
            <a:ext cx="533400" cy="76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1066800" y="457200"/>
            <a:ext cx="8077200" cy="553998"/>
          </a:xfrm>
          <a:prstGeom prst="rect">
            <a:avLst/>
          </a:prstGeom>
          <a:noFill/>
          <a:ln w="55000" cap="flat" cmpd="thickThin" algn="ctr">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a:spAutoFit/>
          </a:bodyPr>
          <a:lstStyle/>
          <a:p>
            <a:r>
              <a:rPr lang="ar-EG" sz="3600" dirty="0" smtClean="0">
                <a:solidFill>
                  <a:srgbClr val="FF0000"/>
                </a:solidFill>
              </a:rPr>
              <a:t>4- النموذج الثلاثى البسيط لايزنك عام (1953) :</a:t>
            </a:r>
            <a:endParaRPr lang="en-US" sz="3600" dirty="0">
              <a:solidFill>
                <a:srgbClr val="FF0000"/>
              </a:solidFill>
            </a:endParaRPr>
          </a:p>
        </p:txBody>
      </p:sp>
      <p:sp>
        <p:nvSpPr>
          <p:cNvPr id="17" name="Oval 16"/>
          <p:cNvSpPr/>
          <p:nvPr/>
        </p:nvSpPr>
        <p:spPr bwMode="auto">
          <a:xfrm>
            <a:off x="1219200" y="1143000"/>
            <a:ext cx="3657600" cy="1524000"/>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2813" rtl="0"/>
            <a:r>
              <a:rPr lang="ar-EG" sz="2400" dirty="0" smtClean="0"/>
              <a:t>ا</a:t>
            </a:r>
            <a:r>
              <a:rPr lang="ar-EG" sz="2800" dirty="0" smtClean="0"/>
              <a:t>لعمليات</a:t>
            </a:r>
            <a:r>
              <a:rPr lang="ar-EG" sz="2400" dirty="0" smtClean="0"/>
              <a:t> </a:t>
            </a:r>
            <a:endParaRPr lang="en-US" sz="2400" dirty="0">
              <a:solidFill>
                <a:srgbClr val="FFFF00"/>
              </a:solidFill>
              <a:latin typeface="Calibri" pitchFamily="34" charset="0"/>
              <a:cs typeface="PT Bold Heading" pitchFamily="2" charset="-78"/>
            </a:endParaRPr>
          </a:p>
        </p:txBody>
      </p:sp>
      <p:sp>
        <p:nvSpPr>
          <p:cNvPr id="18" name="Oval 17"/>
          <p:cNvSpPr/>
          <p:nvPr/>
        </p:nvSpPr>
        <p:spPr bwMode="auto">
          <a:xfrm>
            <a:off x="838200" y="2743200"/>
            <a:ext cx="3429000" cy="1524000"/>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2813" rtl="0"/>
            <a:r>
              <a:rPr lang="ar-EG" sz="2400" dirty="0" smtClean="0"/>
              <a:t>ا</a:t>
            </a:r>
            <a:r>
              <a:rPr lang="ar-EG" sz="3200" dirty="0" smtClean="0"/>
              <a:t>لمحتوى</a:t>
            </a:r>
            <a:endParaRPr lang="en-US" sz="3200" dirty="0">
              <a:solidFill>
                <a:schemeClr val="bg1"/>
              </a:solidFill>
              <a:latin typeface="Calibri" pitchFamily="34" charset="0"/>
              <a:cs typeface="PT Bold Heading" pitchFamily="2" charset="-78"/>
            </a:endParaRPr>
          </a:p>
        </p:txBody>
      </p:sp>
      <p:sp>
        <p:nvSpPr>
          <p:cNvPr id="20" name="Oval 19"/>
          <p:cNvSpPr/>
          <p:nvPr/>
        </p:nvSpPr>
        <p:spPr bwMode="auto">
          <a:xfrm>
            <a:off x="0" y="4419600"/>
            <a:ext cx="3657600" cy="1524000"/>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2813" rtl="0">
              <a:lnSpc>
                <a:spcPct val="90000"/>
              </a:lnSpc>
            </a:pPr>
            <a:r>
              <a:rPr lang="ar-EG" sz="3200" dirty="0" smtClean="0"/>
              <a:t>النوع </a:t>
            </a:r>
            <a:endParaRPr lang="en-US" sz="3200" dirty="0" smtClean="0"/>
          </a:p>
        </p:txBody>
      </p:sp>
      <p:sp>
        <p:nvSpPr>
          <p:cNvPr id="68622" name="Line 14"/>
          <p:cNvSpPr>
            <a:spLocks noChangeShapeType="1"/>
          </p:cNvSpPr>
          <p:nvPr/>
        </p:nvSpPr>
        <p:spPr bwMode="auto">
          <a:xfrm flipH="1">
            <a:off x="3657600" y="4267200"/>
            <a:ext cx="1447800" cy="685800"/>
          </a:xfrm>
          <a:prstGeom prst="line">
            <a:avLst/>
          </a:prstGeom>
          <a:noFill/>
          <a:ln w="9525">
            <a:solidFill>
              <a:schemeClr val="tx1"/>
            </a:solidFill>
            <a:round/>
            <a:headEnd/>
            <a:tailEnd type="triangle" w="med" len="med"/>
          </a:ln>
          <a:effectLst/>
        </p:spPr>
        <p:txBody>
          <a:bodyPr/>
          <a:lstStyle/>
          <a:p>
            <a:endParaRPr lang="en-US"/>
          </a:p>
        </p:txBody>
      </p:sp>
      <p:sp>
        <p:nvSpPr>
          <p:cNvPr id="8" name="Rectangle 7"/>
          <p:cNvSpPr/>
          <p:nvPr/>
        </p:nvSpPr>
        <p:spPr>
          <a:xfrm>
            <a:off x="5029200" y="2590800"/>
            <a:ext cx="3886200" cy="1569660"/>
          </a:xfrm>
          <a:prstGeom prst="rect">
            <a:avLst/>
          </a:prstGeom>
        </p:spPr>
        <p:txBody>
          <a:bodyPr wrap="square">
            <a:spAutoFit/>
          </a:bodyPr>
          <a:lstStyle/>
          <a:p>
            <a:r>
              <a:rPr lang="ar-EG" sz="3200" dirty="0" smtClean="0">
                <a:solidFill>
                  <a:srgbClr val="3333CC"/>
                </a:solidFill>
              </a:rPr>
              <a:t>صنف نتائج اختبارات الذكاء والقدرات العقلية المختلفه فى أبعاد ثلاثة تشتمل على</a:t>
            </a:r>
            <a:r>
              <a:rPr lang="en-US" sz="3200" dirty="0" smtClean="0">
                <a:solidFill>
                  <a:srgbClr val="3333CC"/>
                </a:solidFill>
              </a:rPr>
              <a:t> </a:t>
            </a:r>
            <a:endParaRPr lang="en-US" sz="3200" dirty="0">
              <a:solidFill>
                <a:srgbClr val="3333CC"/>
              </a:solidFill>
            </a:endParaRPr>
          </a:p>
        </p:txBody>
      </p:sp>
      <p:sp>
        <p:nvSpPr>
          <p:cNvPr id="9" name="Line 14"/>
          <p:cNvSpPr>
            <a:spLocks noChangeShapeType="1"/>
          </p:cNvSpPr>
          <p:nvPr/>
        </p:nvSpPr>
        <p:spPr bwMode="auto">
          <a:xfrm flipH="1" flipV="1">
            <a:off x="4343400" y="3581398"/>
            <a:ext cx="990600" cy="45719"/>
          </a:xfrm>
          <a:prstGeom prst="line">
            <a:avLst/>
          </a:prstGeom>
          <a:noFill/>
          <a:ln w="9525">
            <a:solidFill>
              <a:schemeClr val="tx1"/>
            </a:solidFill>
            <a:round/>
            <a:headEnd/>
            <a:tailEnd type="triangle" w="med" len="med"/>
          </a:ln>
          <a:effectLst/>
        </p:spPr>
        <p:txBody>
          <a:bodyPr/>
          <a:lstStyle/>
          <a:p>
            <a:endParaRPr lang="en-US"/>
          </a:p>
        </p:txBody>
      </p:sp>
      <p:sp>
        <p:nvSpPr>
          <p:cNvPr id="10" name="Line 14"/>
          <p:cNvSpPr>
            <a:spLocks noChangeShapeType="1"/>
          </p:cNvSpPr>
          <p:nvPr/>
        </p:nvSpPr>
        <p:spPr bwMode="auto">
          <a:xfrm flipH="1" flipV="1">
            <a:off x="4953000" y="1981200"/>
            <a:ext cx="685800" cy="3810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linds(horizontal)">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7620000" y="2895600"/>
            <a:ext cx="1524000" cy="7620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2813" rtl="0"/>
            <a:r>
              <a:rPr lang="ar-EG" sz="3200" dirty="0" smtClean="0"/>
              <a:t>الأستدلال </a:t>
            </a:r>
            <a:endParaRPr lang="en-US" sz="3000" b="0" dirty="0">
              <a:solidFill>
                <a:srgbClr val="FFFFFF"/>
              </a:solidFill>
              <a:latin typeface="Calibri" pitchFamily="34" charset="0"/>
              <a:cs typeface="PT Bold Heading" pitchFamily="2" charset="-78"/>
            </a:endParaRPr>
          </a:p>
        </p:txBody>
      </p:sp>
      <p:sp>
        <p:nvSpPr>
          <p:cNvPr id="6" name="Rectangle 5"/>
          <p:cNvSpPr/>
          <p:nvPr/>
        </p:nvSpPr>
        <p:spPr bwMode="auto">
          <a:xfrm>
            <a:off x="4419600" y="2819400"/>
            <a:ext cx="1798320" cy="838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2813"/>
            <a:r>
              <a:rPr lang="ar-EG" sz="3200" dirty="0" smtClean="0"/>
              <a:t>التذكر</a:t>
            </a:r>
            <a:endParaRPr lang="en-US" sz="2800" b="0" dirty="0">
              <a:solidFill>
                <a:srgbClr val="FFFFFF"/>
              </a:solidFill>
              <a:latin typeface="Calibri" pitchFamily="34" charset="0"/>
              <a:cs typeface="PT Bold Heading" pitchFamily="2" charset="-78"/>
            </a:endParaRPr>
          </a:p>
        </p:txBody>
      </p:sp>
      <p:sp>
        <p:nvSpPr>
          <p:cNvPr id="10" name="Up Arrow 9"/>
          <p:cNvSpPr/>
          <p:nvPr/>
        </p:nvSpPr>
        <p:spPr bwMode="auto">
          <a:xfrm rot="8749402">
            <a:off x="4860650" y="1293573"/>
            <a:ext cx="940948" cy="1316951"/>
          </a:xfrm>
          <a:prstGeom prst="up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rtl="0">
              <a:defRPr/>
            </a:pPr>
            <a:endParaRPr lang="en-US" sz="2300" b="0" dirty="0">
              <a:solidFill>
                <a:srgbClr val="FFFFFF"/>
              </a:solidFill>
              <a:effectLst>
                <a:outerShdw blurRad="38100" dist="38100" dir="2700000" algn="tl">
                  <a:srgbClr val="000000">
                    <a:alpha val="43137"/>
                  </a:srgbClr>
                </a:outerShdw>
              </a:effectLst>
              <a:latin typeface="Segoe" pitchFamily="34" charset="0"/>
            </a:endParaRPr>
          </a:p>
        </p:txBody>
      </p:sp>
      <p:sp>
        <p:nvSpPr>
          <p:cNvPr id="11" name="Up Arrow 10"/>
          <p:cNvSpPr/>
          <p:nvPr/>
        </p:nvSpPr>
        <p:spPr bwMode="auto">
          <a:xfrm rot="13181482">
            <a:off x="2144662" y="1399399"/>
            <a:ext cx="609600" cy="1447800"/>
          </a:xfrm>
          <a:prstGeom prst="up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rtl="0">
              <a:defRPr/>
            </a:pPr>
            <a:endParaRPr lang="en-US" sz="2300" b="0" dirty="0">
              <a:solidFill>
                <a:srgbClr val="FFFFFF"/>
              </a:solidFill>
              <a:effectLst>
                <a:outerShdw blurRad="38100" dist="38100" dir="2700000" algn="tl">
                  <a:srgbClr val="000000">
                    <a:alpha val="43137"/>
                  </a:srgbClr>
                </a:outerShdw>
              </a:effectLst>
              <a:latin typeface="Segoe" pitchFamily="34" charset="0"/>
            </a:endParaRPr>
          </a:p>
        </p:txBody>
      </p:sp>
      <p:sp>
        <p:nvSpPr>
          <p:cNvPr id="4" name="Rectangle 3"/>
          <p:cNvSpPr/>
          <p:nvPr/>
        </p:nvSpPr>
        <p:spPr bwMode="auto">
          <a:xfrm>
            <a:off x="0" y="3733800"/>
            <a:ext cx="9144000" cy="76200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91436" tIns="45718" rIns="91436" bIns="45718" anchor="ctr"/>
          <a:lstStyle/>
          <a:p>
            <a:pPr algn="ctr" defTabSz="912813" rtl="0"/>
            <a:r>
              <a:rPr lang="ar-SA" sz="2400" b="0" dirty="0">
                <a:solidFill>
                  <a:srgbClr val="000000"/>
                </a:solidFill>
                <a:latin typeface="Calibri" pitchFamily="34" charset="0"/>
                <a:cs typeface="Arial" pitchFamily="34" charset="0"/>
              </a:rPr>
              <a:t/>
            </a:r>
            <a:br>
              <a:rPr lang="ar-SA" sz="2400" b="0" dirty="0">
                <a:solidFill>
                  <a:srgbClr val="000000"/>
                </a:solidFill>
                <a:latin typeface="Calibri" pitchFamily="34" charset="0"/>
                <a:cs typeface="Arial" pitchFamily="34" charset="0"/>
              </a:rPr>
            </a:br>
            <a:r>
              <a:rPr lang="ar-EG" sz="3200" dirty="0" smtClean="0"/>
              <a:t>وتنقسم المحتويات إلى</a:t>
            </a:r>
            <a:endParaRPr lang="en-US" sz="3200" dirty="0">
              <a:solidFill>
                <a:srgbClr val="FFFFFF"/>
              </a:solidFill>
              <a:latin typeface="Segoe"/>
              <a:cs typeface="Arial" pitchFamily="34" charset="0"/>
            </a:endParaRPr>
          </a:p>
        </p:txBody>
      </p:sp>
      <p:sp>
        <p:nvSpPr>
          <p:cNvPr id="3" name="Rectangle 3"/>
          <p:cNvSpPr/>
          <p:nvPr/>
        </p:nvSpPr>
        <p:spPr bwMode="auto">
          <a:xfrm>
            <a:off x="1219200" y="609600"/>
            <a:ext cx="7162800" cy="60960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91436" tIns="45718" rIns="91436" bIns="45718" anchor="ctr"/>
          <a:lstStyle/>
          <a:p>
            <a:pPr algn="ctr" defTabSz="912813" rtl="0"/>
            <a:r>
              <a:rPr lang="ar-EG" sz="2400" dirty="0" smtClean="0"/>
              <a:t>تنقسم العمليات العقلية إلى </a:t>
            </a:r>
            <a:endParaRPr lang="en-US" sz="2400" dirty="0">
              <a:solidFill>
                <a:srgbClr val="FFFFFF"/>
              </a:solidFill>
              <a:latin typeface="Segoe"/>
              <a:cs typeface="Arial" pitchFamily="34" charset="0"/>
            </a:endParaRPr>
          </a:p>
        </p:txBody>
      </p:sp>
      <p:sp>
        <p:nvSpPr>
          <p:cNvPr id="7" name="Rectangle 4"/>
          <p:cNvSpPr/>
          <p:nvPr/>
        </p:nvSpPr>
        <p:spPr bwMode="auto">
          <a:xfrm>
            <a:off x="7620000" y="5181600"/>
            <a:ext cx="1524000" cy="12954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2813" rtl="0"/>
            <a:r>
              <a:rPr lang="ar-EG" sz="3200" dirty="0" smtClean="0"/>
              <a:t>لغوية</a:t>
            </a:r>
            <a:endParaRPr lang="en-US" sz="3000" b="0" dirty="0">
              <a:solidFill>
                <a:srgbClr val="FFFFFF"/>
              </a:solidFill>
              <a:latin typeface="Calibri" pitchFamily="34" charset="0"/>
              <a:cs typeface="PT Bold Heading" pitchFamily="2" charset="-78"/>
            </a:endParaRPr>
          </a:p>
        </p:txBody>
      </p:sp>
      <p:sp>
        <p:nvSpPr>
          <p:cNvPr id="8" name="Rectangle 4"/>
          <p:cNvSpPr/>
          <p:nvPr/>
        </p:nvSpPr>
        <p:spPr bwMode="auto">
          <a:xfrm>
            <a:off x="5410200" y="5257800"/>
            <a:ext cx="2119051" cy="12954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2813" rtl="0"/>
            <a:r>
              <a:rPr lang="ar-EG" sz="3200" dirty="0" smtClean="0"/>
              <a:t>لفظية</a:t>
            </a:r>
            <a:endParaRPr lang="en-US" sz="3000" b="0" dirty="0">
              <a:solidFill>
                <a:srgbClr val="FFFFFF"/>
              </a:solidFill>
              <a:latin typeface="Calibri" pitchFamily="34" charset="0"/>
              <a:cs typeface="PT Bold Heading" pitchFamily="2" charset="-78"/>
            </a:endParaRPr>
          </a:p>
        </p:txBody>
      </p:sp>
      <p:sp>
        <p:nvSpPr>
          <p:cNvPr id="9" name="Rectangle 4"/>
          <p:cNvSpPr/>
          <p:nvPr/>
        </p:nvSpPr>
        <p:spPr bwMode="auto">
          <a:xfrm>
            <a:off x="3048000" y="5181600"/>
            <a:ext cx="2291366" cy="12954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2813" rtl="0"/>
            <a:r>
              <a:rPr lang="ar-EG" sz="3200" dirty="0" smtClean="0"/>
              <a:t>عددية</a:t>
            </a:r>
            <a:endParaRPr lang="en-US" sz="3000" b="0" dirty="0">
              <a:solidFill>
                <a:srgbClr val="FFFFFF"/>
              </a:solidFill>
              <a:latin typeface="Calibri" pitchFamily="34" charset="0"/>
              <a:cs typeface="PT Bold Heading" pitchFamily="2" charset="-78"/>
            </a:endParaRPr>
          </a:p>
        </p:txBody>
      </p:sp>
      <p:grpSp>
        <p:nvGrpSpPr>
          <p:cNvPr id="12" name="Up Arrow 9"/>
          <p:cNvGrpSpPr>
            <a:grpSpLocks/>
          </p:cNvGrpSpPr>
          <p:nvPr/>
        </p:nvGrpSpPr>
        <p:grpSpPr bwMode="auto">
          <a:xfrm>
            <a:off x="8153400" y="4495800"/>
            <a:ext cx="457200" cy="533400"/>
            <a:chOff x="3149" y="1467"/>
            <a:chExt cx="741" cy="906"/>
          </a:xfrm>
        </p:grpSpPr>
        <p:pic>
          <p:nvPicPr>
            <p:cNvPr id="114717" name="Up Arrow 9"/>
            <p:cNvPicPr>
              <a:picLocks noChangeArrowheads="1"/>
            </p:cNvPicPr>
            <p:nvPr/>
          </p:nvPicPr>
          <p:blipFill>
            <a:blip r:embed="rId3" cstate="print"/>
            <a:srcRect/>
            <a:stretch>
              <a:fillRect/>
            </a:stretch>
          </p:blipFill>
          <p:spPr bwMode="auto">
            <a:xfrm>
              <a:off x="3149" y="1467"/>
              <a:ext cx="741" cy="906"/>
            </a:xfrm>
            <a:prstGeom prst="rect">
              <a:avLst/>
            </a:prstGeom>
            <a:noFill/>
          </p:spPr>
        </p:pic>
        <p:sp>
          <p:nvSpPr>
            <p:cNvPr id="114718" name="Text Box 30"/>
            <p:cNvSpPr txBox="1">
              <a:spLocks noChangeArrowheads="1"/>
            </p:cNvSpPr>
            <p:nvPr/>
          </p:nvSpPr>
          <p:spPr bwMode="auto">
            <a:xfrm rot="8749402">
              <a:off x="3412" y="1477"/>
              <a:ext cx="192" cy="816"/>
            </a:xfrm>
            <a:prstGeom prst="rect">
              <a:avLst/>
            </a:prstGeom>
            <a:noFill/>
            <a:ln w="9525">
              <a:noFill/>
              <a:miter lim="800000"/>
              <a:headEnd/>
              <a:tailEnd/>
            </a:ln>
          </p:spPr>
          <p:txBody>
            <a:bodyPr rot="10800000" lIns="91436" tIns="45718" rIns="91436" bIns="45718" anchor="ctr"/>
            <a:lstStyle/>
            <a:p>
              <a:pPr algn="ctr" defTabSz="912813" rtl="0"/>
              <a:endParaRPr lang="en-US" sz="2300" b="0">
                <a:solidFill>
                  <a:srgbClr val="FFFFFF"/>
                </a:solidFill>
                <a:effectLst>
                  <a:outerShdw blurRad="38100" dist="38100" dir="2700000" algn="tl">
                    <a:srgbClr val="C0C0C0"/>
                  </a:outerShdw>
                </a:effectLst>
                <a:latin typeface="Segoe"/>
              </a:endParaRPr>
            </a:p>
          </p:txBody>
        </p:sp>
      </p:grpSp>
      <p:grpSp>
        <p:nvGrpSpPr>
          <p:cNvPr id="13" name="Up Arrow 9"/>
          <p:cNvGrpSpPr>
            <a:grpSpLocks/>
          </p:cNvGrpSpPr>
          <p:nvPr/>
        </p:nvGrpSpPr>
        <p:grpSpPr bwMode="auto">
          <a:xfrm>
            <a:off x="6248400" y="4648200"/>
            <a:ext cx="457200" cy="533400"/>
            <a:chOff x="3149" y="1467"/>
            <a:chExt cx="741" cy="906"/>
          </a:xfrm>
        </p:grpSpPr>
        <p:pic>
          <p:nvPicPr>
            <p:cNvPr id="114720" name="Up Arrow 9"/>
            <p:cNvPicPr>
              <a:picLocks noChangeArrowheads="1"/>
            </p:cNvPicPr>
            <p:nvPr/>
          </p:nvPicPr>
          <p:blipFill>
            <a:blip r:embed="rId3" cstate="print"/>
            <a:srcRect/>
            <a:stretch>
              <a:fillRect/>
            </a:stretch>
          </p:blipFill>
          <p:spPr bwMode="auto">
            <a:xfrm>
              <a:off x="3149" y="1467"/>
              <a:ext cx="741" cy="906"/>
            </a:xfrm>
            <a:prstGeom prst="rect">
              <a:avLst/>
            </a:prstGeom>
            <a:noFill/>
          </p:spPr>
        </p:pic>
        <p:sp>
          <p:nvSpPr>
            <p:cNvPr id="114721" name="Text Box 33"/>
            <p:cNvSpPr txBox="1">
              <a:spLocks noChangeArrowheads="1"/>
            </p:cNvSpPr>
            <p:nvPr/>
          </p:nvSpPr>
          <p:spPr bwMode="auto">
            <a:xfrm rot="8749402">
              <a:off x="3412" y="1477"/>
              <a:ext cx="192" cy="816"/>
            </a:xfrm>
            <a:prstGeom prst="rect">
              <a:avLst/>
            </a:prstGeom>
            <a:noFill/>
            <a:ln w="9525">
              <a:noFill/>
              <a:miter lim="800000"/>
              <a:headEnd/>
              <a:tailEnd/>
            </a:ln>
          </p:spPr>
          <p:txBody>
            <a:bodyPr rot="10800000" lIns="91436" tIns="45718" rIns="91436" bIns="45718" anchor="ctr"/>
            <a:lstStyle/>
            <a:p>
              <a:pPr algn="ctr" defTabSz="912813" rtl="0"/>
              <a:endParaRPr lang="en-US" sz="2300" b="0">
                <a:solidFill>
                  <a:srgbClr val="FFFFFF"/>
                </a:solidFill>
                <a:effectLst>
                  <a:outerShdw blurRad="38100" dist="38100" dir="2700000" algn="tl">
                    <a:srgbClr val="C0C0C0"/>
                  </a:outerShdw>
                </a:effectLst>
                <a:latin typeface="Segoe"/>
              </a:endParaRPr>
            </a:p>
          </p:txBody>
        </p:sp>
      </p:grpSp>
      <p:grpSp>
        <p:nvGrpSpPr>
          <p:cNvPr id="14" name="Up Arrow 9"/>
          <p:cNvGrpSpPr>
            <a:grpSpLocks/>
          </p:cNvGrpSpPr>
          <p:nvPr/>
        </p:nvGrpSpPr>
        <p:grpSpPr bwMode="auto">
          <a:xfrm>
            <a:off x="4267200" y="4572000"/>
            <a:ext cx="457200" cy="533400"/>
            <a:chOff x="3149" y="1467"/>
            <a:chExt cx="741" cy="906"/>
          </a:xfrm>
        </p:grpSpPr>
        <p:pic>
          <p:nvPicPr>
            <p:cNvPr id="114723" name="Up Arrow 9"/>
            <p:cNvPicPr>
              <a:picLocks noChangeArrowheads="1"/>
            </p:cNvPicPr>
            <p:nvPr/>
          </p:nvPicPr>
          <p:blipFill>
            <a:blip r:embed="rId3" cstate="print"/>
            <a:srcRect/>
            <a:stretch>
              <a:fillRect/>
            </a:stretch>
          </p:blipFill>
          <p:spPr bwMode="auto">
            <a:xfrm>
              <a:off x="3149" y="1467"/>
              <a:ext cx="741" cy="906"/>
            </a:xfrm>
            <a:prstGeom prst="rect">
              <a:avLst/>
            </a:prstGeom>
            <a:noFill/>
          </p:spPr>
        </p:pic>
        <p:sp>
          <p:nvSpPr>
            <p:cNvPr id="114724" name="Text Box 36"/>
            <p:cNvSpPr txBox="1">
              <a:spLocks noChangeArrowheads="1"/>
            </p:cNvSpPr>
            <p:nvPr/>
          </p:nvSpPr>
          <p:spPr bwMode="auto">
            <a:xfrm rot="8749402">
              <a:off x="3412" y="1477"/>
              <a:ext cx="192" cy="816"/>
            </a:xfrm>
            <a:prstGeom prst="rect">
              <a:avLst/>
            </a:prstGeom>
            <a:noFill/>
            <a:ln w="9525">
              <a:noFill/>
              <a:miter lim="800000"/>
              <a:headEnd/>
              <a:tailEnd/>
            </a:ln>
          </p:spPr>
          <p:txBody>
            <a:bodyPr rot="10800000" lIns="91436" tIns="45718" rIns="91436" bIns="45718" anchor="ctr"/>
            <a:lstStyle/>
            <a:p>
              <a:pPr algn="ctr" defTabSz="912813" rtl="0"/>
              <a:endParaRPr lang="en-US" sz="2300" b="0">
                <a:solidFill>
                  <a:srgbClr val="FFFFFF"/>
                </a:solidFill>
                <a:effectLst>
                  <a:outerShdw blurRad="38100" dist="38100" dir="2700000" algn="tl">
                    <a:srgbClr val="C0C0C0"/>
                  </a:outerShdw>
                </a:effectLst>
                <a:latin typeface="Segoe"/>
              </a:endParaRPr>
            </a:p>
          </p:txBody>
        </p:sp>
      </p:grpSp>
      <p:sp>
        <p:nvSpPr>
          <p:cNvPr id="21" name="Rectangle 20"/>
          <p:cNvSpPr/>
          <p:nvPr/>
        </p:nvSpPr>
        <p:spPr bwMode="auto">
          <a:xfrm>
            <a:off x="762000" y="2819400"/>
            <a:ext cx="2026920" cy="6858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2813"/>
            <a:r>
              <a:rPr lang="ar-EG" sz="2800" dirty="0" smtClean="0"/>
              <a:t>الإدراك</a:t>
            </a:r>
            <a:endParaRPr lang="en-US" sz="2800" b="0" dirty="0">
              <a:solidFill>
                <a:srgbClr val="FFFFFF"/>
              </a:solidFill>
              <a:latin typeface="Calibri" pitchFamily="34" charset="0"/>
              <a:cs typeface="PT Bold Heading" pitchFamily="2" charset="-78"/>
            </a:endParaRPr>
          </a:p>
        </p:txBody>
      </p:sp>
      <p:sp>
        <p:nvSpPr>
          <p:cNvPr id="22" name="Up Arrow 21"/>
          <p:cNvSpPr/>
          <p:nvPr/>
        </p:nvSpPr>
        <p:spPr bwMode="auto">
          <a:xfrm rot="8749402">
            <a:off x="7516811" y="1646409"/>
            <a:ext cx="609600" cy="1447800"/>
          </a:xfrm>
          <a:prstGeom prst="up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rtl="0">
              <a:defRPr/>
            </a:pPr>
            <a:endParaRPr lang="en-US" sz="2300" b="0" dirty="0">
              <a:solidFill>
                <a:srgbClr val="FFFFFF"/>
              </a:solidFill>
              <a:effectLst>
                <a:outerShdw blurRad="38100" dist="38100" dir="2700000" algn="tl">
                  <a:srgbClr val="000000">
                    <a:alpha val="43137"/>
                  </a:srgbClr>
                </a:outerShdw>
              </a:effectLst>
              <a:latin typeface="Segoe" pitchFamily="34" charset="0"/>
            </a:endParaRPr>
          </a:p>
        </p:txBody>
      </p:sp>
      <p:sp>
        <p:nvSpPr>
          <p:cNvPr id="23" name="Rectangle 4"/>
          <p:cNvSpPr/>
          <p:nvPr/>
        </p:nvSpPr>
        <p:spPr bwMode="auto">
          <a:xfrm>
            <a:off x="0" y="5105400"/>
            <a:ext cx="2743200" cy="14478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2813" rtl="0"/>
            <a:r>
              <a:rPr lang="ar-EG" sz="2800" dirty="0" smtClean="0"/>
              <a:t>ونواح خاصة بالأشكال والصور </a:t>
            </a:r>
            <a:r>
              <a:rPr lang="ar-EG" sz="3200" dirty="0" smtClean="0"/>
              <a:t>والرسوم</a:t>
            </a:r>
            <a:endParaRPr lang="en-US" sz="3000" b="0" dirty="0">
              <a:solidFill>
                <a:srgbClr val="FFFFFF"/>
              </a:solidFill>
              <a:latin typeface="Calibri" pitchFamily="34" charset="0"/>
              <a:cs typeface="PT Bold Heading" pitchFamily="2" charset="-78"/>
            </a:endParaRPr>
          </a:p>
        </p:txBody>
      </p:sp>
      <p:grpSp>
        <p:nvGrpSpPr>
          <p:cNvPr id="15" name="Up Arrow 9"/>
          <p:cNvGrpSpPr>
            <a:grpSpLocks/>
          </p:cNvGrpSpPr>
          <p:nvPr/>
        </p:nvGrpSpPr>
        <p:grpSpPr bwMode="auto">
          <a:xfrm>
            <a:off x="1066800" y="4572000"/>
            <a:ext cx="457200" cy="533400"/>
            <a:chOff x="3149" y="1467"/>
            <a:chExt cx="741" cy="906"/>
          </a:xfrm>
        </p:grpSpPr>
        <p:pic>
          <p:nvPicPr>
            <p:cNvPr id="25" name="Up Arrow 9"/>
            <p:cNvPicPr>
              <a:picLocks noChangeArrowheads="1"/>
            </p:cNvPicPr>
            <p:nvPr/>
          </p:nvPicPr>
          <p:blipFill>
            <a:blip r:embed="rId3" cstate="print"/>
            <a:srcRect/>
            <a:stretch>
              <a:fillRect/>
            </a:stretch>
          </p:blipFill>
          <p:spPr bwMode="auto">
            <a:xfrm>
              <a:off x="3149" y="1467"/>
              <a:ext cx="741" cy="906"/>
            </a:xfrm>
            <a:prstGeom prst="rect">
              <a:avLst/>
            </a:prstGeom>
            <a:noFill/>
          </p:spPr>
        </p:pic>
        <p:sp>
          <p:nvSpPr>
            <p:cNvPr id="26" name="Text Box 36"/>
            <p:cNvSpPr txBox="1">
              <a:spLocks noChangeArrowheads="1"/>
            </p:cNvSpPr>
            <p:nvPr/>
          </p:nvSpPr>
          <p:spPr bwMode="auto">
            <a:xfrm rot="8749402">
              <a:off x="3412" y="1477"/>
              <a:ext cx="192" cy="816"/>
            </a:xfrm>
            <a:prstGeom prst="rect">
              <a:avLst/>
            </a:prstGeom>
            <a:noFill/>
            <a:ln w="9525">
              <a:noFill/>
              <a:miter lim="800000"/>
              <a:headEnd/>
              <a:tailEnd/>
            </a:ln>
          </p:spPr>
          <p:txBody>
            <a:bodyPr rot="10800000" lIns="91436" tIns="45718" rIns="91436" bIns="45718" anchor="ctr"/>
            <a:lstStyle/>
            <a:p>
              <a:pPr algn="ctr" defTabSz="912813" rtl="0"/>
              <a:endParaRPr lang="en-US" sz="2300" b="0">
                <a:solidFill>
                  <a:srgbClr val="FFFFFF"/>
                </a:solidFill>
                <a:effectLst>
                  <a:outerShdw blurRad="38100" dist="38100" dir="2700000" algn="tl">
                    <a:srgbClr val="C0C0C0"/>
                  </a:outerShdw>
                </a:effectLst>
                <a:latin typeface="Segoe"/>
              </a:endParaRPr>
            </a:p>
          </p:txBody>
        </p:sp>
      </p:gr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linds(horizontal)">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linds(horizontal)">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linds(horizont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blinds(horizontal)">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linds(horizontal)">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blinds(horizontal)">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blinds(horizontal)">
                                      <p:cBhvr>
                                        <p:cTn id="67" dur="5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blinds(horizontal)">
                                      <p:cBhvr>
                                        <p:cTn id="72" dur="500"/>
                                        <p:tgtEl>
                                          <p:spTgt spid="22"/>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blinds(horizontal)">
                                      <p:cBhvr>
                                        <p:cTn id="77" dur="5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blinds(horizontal)">
                                      <p:cBhvr>
                                        <p:cTn id="8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5257800" y="2590800"/>
            <a:ext cx="3886200" cy="1600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2813" rtl="0"/>
            <a:r>
              <a:rPr lang="ar-EG" sz="3200" dirty="0" smtClean="0"/>
              <a:t> موقوته </a:t>
            </a:r>
            <a:endParaRPr lang="en-US" sz="3200" dirty="0" smtClean="0"/>
          </a:p>
          <a:p>
            <a:pPr algn="ctr" defTabSz="912813" rtl="0"/>
            <a:r>
              <a:rPr lang="ar-EG" sz="3200" dirty="0" smtClean="0"/>
              <a:t>تؤدى فى زمن محدد معلوم </a:t>
            </a:r>
            <a:endParaRPr lang="en-US" sz="3000" b="0" dirty="0">
              <a:solidFill>
                <a:srgbClr val="FFFFFF"/>
              </a:solidFill>
              <a:latin typeface="Calibri" pitchFamily="34" charset="0"/>
              <a:cs typeface="PT Bold Heading" pitchFamily="2" charset="-78"/>
            </a:endParaRPr>
          </a:p>
        </p:txBody>
      </p:sp>
      <p:sp>
        <p:nvSpPr>
          <p:cNvPr id="11" name="Up Arrow 10"/>
          <p:cNvSpPr/>
          <p:nvPr/>
        </p:nvSpPr>
        <p:spPr bwMode="auto">
          <a:xfrm rot="13181482">
            <a:off x="2525663" y="1094599"/>
            <a:ext cx="609600" cy="1447800"/>
          </a:xfrm>
          <a:prstGeom prst="up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rtl="0">
              <a:defRPr/>
            </a:pPr>
            <a:endParaRPr lang="en-US" sz="2300" b="0" dirty="0">
              <a:solidFill>
                <a:srgbClr val="FFFFFF"/>
              </a:solidFill>
              <a:effectLst>
                <a:outerShdw blurRad="38100" dist="38100" dir="2700000" algn="tl">
                  <a:srgbClr val="000000">
                    <a:alpha val="43137"/>
                  </a:srgbClr>
                </a:outerShdw>
              </a:effectLst>
              <a:latin typeface="Segoe" pitchFamily="34" charset="0"/>
            </a:endParaRPr>
          </a:p>
        </p:txBody>
      </p:sp>
      <p:sp>
        <p:nvSpPr>
          <p:cNvPr id="4" name="Rectangle 3"/>
          <p:cNvSpPr/>
          <p:nvPr/>
        </p:nvSpPr>
        <p:spPr bwMode="auto">
          <a:xfrm>
            <a:off x="0" y="5029200"/>
            <a:ext cx="9144000" cy="182880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91436" tIns="45718" rIns="91436" bIns="45718" anchor="ctr"/>
          <a:lstStyle/>
          <a:p>
            <a:pPr algn="ctr" defTabSz="912813" rtl="0"/>
            <a:r>
              <a:rPr lang="ar-SA" sz="2400" b="0" dirty="0">
                <a:solidFill>
                  <a:srgbClr val="000000"/>
                </a:solidFill>
                <a:latin typeface="Calibri" pitchFamily="34" charset="0"/>
                <a:cs typeface="Arial" pitchFamily="34" charset="0"/>
              </a:rPr>
              <a:t/>
            </a:r>
            <a:br>
              <a:rPr lang="ar-SA" sz="2400" b="0" dirty="0">
                <a:solidFill>
                  <a:srgbClr val="000000"/>
                </a:solidFill>
                <a:latin typeface="Calibri" pitchFamily="34" charset="0"/>
                <a:cs typeface="Arial" pitchFamily="34" charset="0"/>
              </a:rPr>
            </a:br>
            <a:r>
              <a:rPr lang="ar-EG" sz="3200" dirty="0" smtClean="0"/>
              <a:t> وقد انتهى النموذج عند تلك الصورة العامة ولم يتابع أيزنك بعد ذلك دراسة نواحيه الجزئية ومكوناته المتداخله فى أبعادها الثلاثة . </a:t>
            </a:r>
            <a:endParaRPr lang="en-US" sz="3200" dirty="0">
              <a:solidFill>
                <a:srgbClr val="FFFFFF"/>
              </a:solidFill>
              <a:latin typeface="Segoe"/>
              <a:cs typeface="Arial" pitchFamily="34" charset="0"/>
            </a:endParaRPr>
          </a:p>
        </p:txBody>
      </p:sp>
      <p:sp>
        <p:nvSpPr>
          <p:cNvPr id="3" name="Rectangle 3"/>
          <p:cNvSpPr/>
          <p:nvPr/>
        </p:nvSpPr>
        <p:spPr bwMode="auto">
          <a:xfrm>
            <a:off x="1219200" y="609600"/>
            <a:ext cx="7162800" cy="60960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91436" tIns="45718" rIns="91436" bIns="45718" anchor="ctr"/>
          <a:lstStyle/>
          <a:p>
            <a:pPr algn="ctr" defTabSz="912813" rtl="0"/>
            <a:r>
              <a:rPr lang="ar-EG" sz="2400" dirty="0" smtClean="0"/>
              <a:t>وتنقسم أنواع هذه الأختبارات إلى</a:t>
            </a:r>
            <a:endParaRPr lang="en-US" sz="2400" dirty="0">
              <a:solidFill>
                <a:srgbClr val="FFFFFF"/>
              </a:solidFill>
              <a:latin typeface="Segoe"/>
              <a:cs typeface="Arial" pitchFamily="34" charset="0"/>
            </a:endParaRPr>
          </a:p>
        </p:txBody>
      </p:sp>
      <p:sp>
        <p:nvSpPr>
          <p:cNvPr id="21" name="Rectangle 20"/>
          <p:cNvSpPr/>
          <p:nvPr/>
        </p:nvSpPr>
        <p:spPr bwMode="auto">
          <a:xfrm>
            <a:off x="0" y="2743200"/>
            <a:ext cx="3962400" cy="12954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2813"/>
            <a:r>
              <a:rPr lang="ar-EG" sz="2800" dirty="0" smtClean="0"/>
              <a:t>وغير موقوته</a:t>
            </a:r>
            <a:endParaRPr lang="en-US" sz="2800" dirty="0" smtClean="0"/>
          </a:p>
          <a:p>
            <a:pPr algn="ctr" defTabSz="912813"/>
            <a:r>
              <a:rPr lang="ar-EG" sz="2800" dirty="0" smtClean="0"/>
              <a:t> تعتمد على مستوى القوه لأعلى سرعه الأداء</a:t>
            </a:r>
            <a:endParaRPr lang="en-US" sz="2800" b="0" dirty="0">
              <a:solidFill>
                <a:srgbClr val="FFFFFF"/>
              </a:solidFill>
              <a:latin typeface="Calibri" pitchFamily="34" charset="0"/>
              <a:cs typeface="PT Bold Heading" pitchFamily="2" charset="-78"/>
            </a:endParaRPr>
          </a:p>
        </p:txBody>
      </p:sp>
      <p:sp>
        <p:nvSpPr>
          <p:cNvPr id="22" name="Up Arrow 21"/>
          <p:cNvSpPr/>
          <p:nvPr/>
        </p:nvSpPr>
        <p:spPr bwMode="auto">
          <a:xfrm rot="8749402">
            <a:off x="7212011" y="1113011"/>
            <a:ext cx="609600" cy="1447800"/>
          </a:xfrm>
          <a:prstGeom prst="up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rtl="0">
              <a:defRPr/>
            </a:pPr>
            <a:endParaRPr lang="en-US" sz="2300" b="0" dirty="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linds(horizontal)">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blinds(horizontal)">
                                      <p:cBhvr>
                                        <p:cTn id="3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bwMode="white">
          <a:xfrm>
            <a:off x="384175" y="4763"/>
            <a:ext cx="8378825" cy="2215991"/>
          </a:xfrm>
          <a:noFill/>
          <a:ln/>
        </p:spPr>
        <p:txBody>
          <a:bodyPr wrap="square" lIns="0" tIns="0" rIns="0" bIns="0" rtlCol="0" anchor="t">
            <a:spAutoFit/>
          </a:bodyPr>
          <a:lstStyle/>
          <a:p>
            <a:pPr algn="r" defTabSz="914363" rtl="0" fontAlgn="auto">
              <a:lnSpc>
                <a:spcPct val="90000"/>
              </a:lnSpc>
              <a:spcAft>
                <a:spcPts val="0"/>
              </a:spcAft>
              <a:defRPr/>
            </a:pPr>
            <a:r>
              <a:rPr lang="ar-EG" sz="40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rPr>
              <a:t/>
            </a:r>
            <a:br>
              <a:rPr lang="ar-EG" sz="40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rPr>
            </a:br>
            <a:r>
              <a:rPr lang="ar-SA" sz="3600" kern="1200" spc="-150" dirty="0">
                <a:ln w="3175">
                  <a:noFill/>
                </a:ln>
                <a:solidFill>
                  <a:schemeClr val="accent6">
                    <a:lumMod val="40000"/>
                    <a:lumOff val="60000"/>
                  </a:schemeClr>
                </a:solidFill>
                <a:effectLst>
                  <a:outerShdw blurRad="50800" dist="38100" dir="2700000" algn="tl" rotWithShape="0">
                    <a:prstClr val="black">
                      <a:alpha val="40000"/>
                    </a:prstClr>
                  </a:outerShdw>
                </a:effectLst>
                <a:latin typeface="+mn-lt"/>
                <a:ea typeface="+mn-ea"/>
                <a:cs typeface="PT Bold Heading" pitchFamily="2" charset="-78"/>
              </a:rPr>
              <a:t/>
            </a:r>
            <a:br>
              <a:rPr lang="ar-SA" sz="3600" kern="1200" spc="-150" dirty="0">
                <a:ln w="3175">
                  <a:noFill/>
                </a:ln>
                <a:solidFill>
                  <a:schemeClr val="accent6">
                    <a:lumMod val="40000"/>
                    <a:lumOff val="60000"/>
                  </a:schemeClr>
                </a:solidFill>
                <a:effectLst>
                  <a:outerShdw blurRad="50800" dist="38100" dir="2700000" algn="tl" rotWithShape="0">
                    <a:prstClr val="black">
                      <a:alpha val="40000"/>
                    </a:prstClr>
                  </a:outerShdw>
                </a:effectLst>
                <a:latin typeface="+mn-lt"/>
                <a:ea typeface="+mn-ea"/>
                <a:cs typeface="PT Bold Heading" pitchFamily="2" charset="-78"/>
              </a:rPr>
            </a:br>
            <a:r>
              <a:rPr lang="ar-SA" sz="40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rPr>
              <a:t/>
            </a:r>
            <a:br>
              <a:rPr lang="ar-SA" sz="40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rPr>
            </a:br>
            <a:endParaRPr lang="en-US" sz="40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endParaRPr>
          </a:p>
        </p:txBody>
      </p:sp>
      <p:sp>
        <p:nvSpPr>
          <p:cNvPr id="20" name="Flowchart: Punched Tape 19"/>
          <p:cNvSpPr/>
          <p:nvPr/>
        </p:nvSpPr>
        <p:spPr bwMode="auto">
          <a:xfrm>
            <a:off x="228600" y="914400"/>
            <a:ext cx="8915400" cy="1295400"/>
          </a:xfrm>
          <a:prstGeom prst="flowChartPunchedTape">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lIns="91436" tIns="45718" rIns="91436" bIns="45718" anchor="ctr"/>
          <a:lstStyle/>
          <a:p>
            <a:pPr algn="ctr" defTabSz="912813" rtl="0"/>
            <a:r>
              <a:rPr lang="ar-EG" dirty="0" smtClean="0"/>
              <a:t>توصل</a:t>
            </a:r>
            <a:r>
              <a:rPr lang="ar-EG" sz="2400" dirty="0" smtClean="0"/>
              <a:t> العالم المصرى عبد العزيز القوصى إلى أن أى أختبار عقلى يتضمن ثلاثة جوانب هى </a:t>
            </a:r>
            <a:r>
              <a:rPr lang="ar-EG" sz="1400" dirty="0" smtClean="0"/>
              <a:t>:- </a:t>
            </a:r>
            <a:endParaRPr lang="en-US" sz="1400" dirty="0">
              <a:solidFill>
                <a:schemeClr val="bg1"/>
              </a:solidFill>
              <a:effectLst>
                <a:outerShdw blurRad="38100" dist="38100" dir="2700000" algn="tl">
                  <a:srgbClr val="000000"/>
                </a:outerShdw>
              </a:effectLst>
              <a:latin typeface="Segoe"/>
              <a:cs typeface="Arial" pitchFamily="34" charset="0"/>
            </a:endParaRPr>
          </a:p>
        </p:txBody>
      </p:sp>
      <p:sp>
        <p:nvSpPr>
          <p:cNvPr id="21" name="Flowchart: Punched Tape 20"/>
          <p:cNvSpPr/>
          <p:nvPr/>
        </p:nvSpPr>
        <p:spPr bwMode="auto">
          <a:xfrm>
            <a:off x="0" y="2133600"/>
            <a:ext cx="5181600" cy="1554163"/>
          </a:xfrm>
          <a:prstGeom prst="flowChartPunchedTape">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lIns="91436" tIns="45718" rIns="91436" bIns="45718" anchor="ctr"/>
          <a:lstStyle/>
          <a:p>
            <a:r>
              <a:rPr lang="ar-EG" dirty="0" smtClean="0"/>
              <a:t>ويفضل القوصى أن يطلق الأساسى </a:t>
            </a:r>
            <a:r>
              <a:rPr lang="en-US" dirty="0" smtClean="0"/>
              <a:t>fundament</a:t>
            </a:r>
            <a:r>
              <a:rPr lang="ar-EG" dirty="0" smtClean="0"/>
              <a:t> وهو مادة النشاط العقلى ومضمونه ومن أنواعه الأجسام الصلبة (المجسمات) والأشكال والصور والرموز والكلمات .</a:t>
            </a:r>
            <a:endParaRPr lang="en-US" dirty="0"/>
          </a:p>
        </p:txBody>
      </p:sp>
      <p:sp>
        <p:nvSpPr>
          <p:cNvPr id="23" name="Flowchart: Punched Tape 22"/>
          <p:cNvSpPr/>
          <p:nvPr/>
        </p:nvSpPr>
        <p:spPr bwMode="auto">
          <a:xfrm>
            <a:off x="6126163" y="2209800"/>
            <a:ext cx="3017837" cy="1096963"/>
          </a:xfrm>
          <a:prstGeom prst="flowChartPunchedTape">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lIns="91436" tIns="45718" rIns="91436" bIns="45718" anchor="ctr"/>
          <a:lstStyle/>
          <a:p>
            <a:pPr algn="ctr" defTabSz="912813" rtl="0"/>
            <a:r>
              <a:rPr lang="ar-EG" sz="1600" dirty="0" smtClean="0"/>
              <a:t> </a:t>
            </a:r>
            <a:r>
              <a:rPr lang="en-US" sz="1600" dirty="0" smtClean="0"/>
              <a:t>Content</a:t>
            </a:r>
            <a:r>
              <a:rPr lang="ar-EG" sz="2000" dirty="0" smtClean="0"/>
              <a:t>المحتوى</a:t>
            </a:r>
            <a:r>
              <a:rPr lang="ar-EG" dirty="0" smtClean="0"/>
              <a:t> </a:t>
            </a:r>
            <a:r>
              <a:rPr lang="ar-EG" sz="1600" dirty="0" smtClean="0"/>
              <a:t> </a:t>
            </a:r>
            <a:endParaRPr lang="en-US" sz="1600" b="0" dirty="0">
              <a:solidFill>
                <a:schemeClr val="bg1"/>
              </a:solidFill>
              <a:effectLst>
                <a:outerShdw blurRad="38100" dist="38100" dir="2700000" algn="tl">
                  <a:srgbClr val="000000"/>
                </a:outerShdw>
              </a:effectLst>
              <a:latin typeface="Calibri" pitchFamily="34" charset="0"/>
              <a:cs typeface="PT Bold Heading" pitchFamily="2" charset="-78"/>
            </a:endParaRPr>
          </a:p>
        </p:txBody>
      </p:sp>
      <p:sp>
        <p:nvSpPr>
          <p:cNvPr id="24" name="Rectangle 2"/>
          <p:cNvSpPr txBox="1">
            <a:spLocks noChangeArrowheads="1"/>
          </p:cNvSpPr>
          <p:nvPr/>
        </p:nvSpPr>
        <p:spPr bwMode="white">
          <a:xfrm>
            <a:off x="533400" y="304800"/>
            <a:ext cx="8382000" cy="1011046"/>
          </a:xfrm>
          <a:prstGeom prst="rect">
            <a:avLst/>
          </a:prstGeom>
        </p:spPr>
        <p:txBody>
          <a:bodyPr lIns="0" tIns="0" rIns="0" bIns="0">
            <a:spAutoFit/>
          </a:bodyPr>
          <a:lstStyle/>
          <a:p>
            <a:pPr algn="ctr" defTabSz="912813" rtl="0">
              <a:lnSpc>
                <a:spcPct val="90000"/>
              </a:lnSpc>
            </a:pPr>
            <a:r>
              <a:rPr lang="ar-EG" sz="3600" b="0" dirty="0" smtClean="0">
                <a:solidFill>
                  <a:srgbClr val="CDABDF"/>
                </a:solidFill>
                <a:effectLst>
                  <a:outerShdw blurRad="38100" dist="38100" dir="2700000" algn="tl">
                    <a:srgbClr val="C0C0C0"/>
                  </a:outerShdw>
                </a:effectLst>
                <a:latin typeface="Calibri" pitchFamily="34" charset="0"/>
                <a:cs typeface="PT Bold Heading" pitchFamily="2" charset="-78"/>
              </a:rPr>
              <a:t>ا</a:t>
            </a:r>
            <a:r>
              <a:rPr lang="ar-EG" sz="3600" u="sng" dirty="0" smtClean="0"/>
              <a:t> </a:t>
            </a:r>
            <a:r>
              <a:rPr lang="ar-EG" sz="3600" u="sng" dirty="0" smtClean="0">
                <a:solidFill>
                  <a:srgbClr val="FF0000"/>
                </a:solidFill>
              </a:rPr>
              <a:t>5- النموذج الثلاثى لعبد العزيز القوصى (1955) </a:t>
            </a:r>
            <a:r>
              <a:rPr lang="ar-EG" sz="3600" u="sng" dirty="0" smtClean="0"/>
              <a:t>:</a:t>
            </a:r>
            <a:endParaRPr lang="en-US" sz="3600" dirty="0" smtClean="0"/>
          </a:p>
          <a:p>
            <a:pPr algn="ctr" defTabSz="912813" rtl="0">
              <a:lnSpc>
                <a:spcPct val="90000"/>
              </a:lnSpc>
            </a:pPr>
            <a:r>
              <a:rPr lang="ar-EG" sz="3600" b="0" dirty="0" smtClean="0">
                <a:solidFill>
                  <a:srgbClr val="CDABDF"/>
                </a:solidFill>
                <a:effectLst>
                  <a:outerShdw blurRad="38100" dist="38100" dir="2700000" algn="tl">
                    <a:srgbClr val="C0C0C0"/>
                  </a:outerShdw>
                </a:effectLst>
                <a:latin typeface="Calibri" pitchFamily="34" charset="0"/>
                <a:cs typeface="PT Bold Heading" pitchFamily="2" charset="-78"/>
              </a:rPr>
              <a:t> </a:t>
            </a:r>
            <a:endParaRPr lang="ar-EG" sz="3600" b="0" dirty="0">
              <a:solidFill>
                <a:srgbClr val="CDABDF"/>
              </a:solidFill>
              <a:effectLst>
                <a:outerShdw blurRad="38100" dist="38100" dir="2700000" algn="tl">
                  <a:srgbClr val="C0C0C0"/>
                </a:outerShdw>
              </a:effectLst>
              <a:latin typeface="Calibri" pitchFamily="34" charset="0"/>
              <a:cs typeface="PT Bold Heading" pitchFamily="2" charset="-78"/>
            </a:endParaRPr>
          </a:p>
        </p:txBody>
      </p:sp>
      <p:sp>
        <p:nvSpPr>
          <p:cNvPr id="25" name="Flowchart: Punched Tape 24"/>
          <p:cNvSpPr/>
          <p:nvPr/>
        </p:nvSpPr>
        <p:spPr bwMode="auto">
          <a:xfrm>
            <a:off x="0" y="3810000"/>
            <a:ext cx="5486400" cy="1447800"/>
          </a:xfrm>
          <a:prstGeom prst="flowChartPunchedTape">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lIns="91436" tIns="45718" rIns="91436" bIns="45718" anchor="ctr"/>
          <a:lstStyle/>
          <a:p>
            <a:r>
              <a:rPr lang="ar-EG" sz="2000" dirty="0" smtClean="0"/>
              <a:t>وهو الهيئة التى يتخذها المحتوى ومن أنواعه التصنيف والترتيب والتضاد والتشابه .</a:t>
            </a:r>
            <a:endParaRPr lang="en-US" sz="2000" dirty="0"/>
          </a:p>
        </p:txBody>
      </p:sp>
      <p:sp>
        <p:nvSpPr>
          <p:cNvPr id="26" name="Flowchart: Punched Tape 25"/>
          <p:cNvSpPr/>
          <p:nvPr/>
        </p:nvSpPr>
        <p:spPr bwMode="auto">
          <a:xfrm>
            <a:off x="6172200" y="3581400"/>
            <a:ext cx="3124200" cy="1096963"/>
          </a:xfrm>
          <a:prstGeom prst="flowChartPunchedTape">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lIns="91436" tIns="45718" rIns="91436" bIns="45718" anchor="ctr"/>
          <a:lstStyle/>
          <a:p>
            <a:pPr lvl="1" algn="ctr" defTabSz="912813" rtl="0"/>
            <a:r>
              <a:rPr lang="en-US" sz="3200" dirty="0" smtClean="0"/>
              <a:t>Form</a:t>
            </a:r>
            <a:r>
              <a:rPr lang="ar-EG" sz="3200" dirty="0" smtClean="0"/>
              <a:t>   </a:t>
            </a:r>
            <a:r>
              <a:rPr lang="ar-EG" sz="2800" dirty="0" smtClean="0">
                <a:solidFill>
                  <a:schemeClr val="bg1"/>
                </a:solidFill>
                <a:effectLst>
                  <a:outerShdw blurRad="38100" dist="38100" dir="2700000" algn="tl">
                    <a:srgbClr val="000000"/>
                  </a:outerShdw>
                </a:effectLst>
                <a:latin typeface="Calibri" pitchFamily="34" charset="0"/>
                <a:cs typeface="PT Bold Heading" pitchFamily="2" charset="-78"/>
              </a:rPr>
              <a:t>ا لشكل </a:t>
            </a:r>
            <a:endParaRPr lang="en-US" sz="2800" dirty="0">
              <a:solidFill>
                <a:schemeClr val="bg1"/>
              </a:solidFill>
              <a:effectLst>
                <a:outerShdw blurRad="38100" dist="38100" dir="2700000" algn="tl">
                  <a:srgbClr val="000000"/>
                </a:outerShdw>
              </a:effectLst>
              <a:latin typeface="Calibri" pitchFamily="34" charset="0"/>
              <a:cs typeface="PT Bold Heading" pitchFamily="2" charset="-78"/>
            </a:endParaRPr>
          </a:p>
        </p:txBody>
      </p:sp>
      <p:sp>
        <p:nvSpPr>
          <p:cNvPr id="2" name="Flowchart: Punched Tape 25"/>
          <p:cNvSpPr/>
          <p:nvPr/>
        </p:nvSpPr>
        <p:spPr bwMode="auto">
          <a:xfrm>
            <a:off x="6126163" y="4800600"/>
            <a:ext cx="3017837" cy="1371600"/>
          </a:xfrm>
          <a:prstGeom prst="flowChartPunchedTape">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lIns="91436" tIns="45718" rIns="91436" bIns="45718" anchor="ctr"/>
          <a:lstStyle/>
          <a:p>
            <a:pPr lvl="1" algn="ctr" defTabSz="912813" rtl="0"/>
            <a:r>
              <a:rPr lang="ar-EG" sz="2000" dirty="0" smtClean="0"/>
              <a:t> أوالعملية</a:t>
            </a:r>
            <a:r>
              <a:rPr lang="en-US" sz="2000" dirty="0" smtClean="0"/>
              <a:t>function</a:t>
            </a:r>
            <a:r>
              <a:rPr lang="ar-EG" sz="2000" dirty="0" smtClean="0"/>
              <a:t>الوظيفة </a:t>
            </a:r>
            <a:r>
              <a:rPr lang="en-US" sz="2000" dirty="0" smtClean="0"/>
              <a:t> </a:t>
            </a:r>
            <a:endParaRPr lang="en-US" sz="2000" b="0" dirty="0">
              <a:solidFill>
                <a:schemeClr val="bg1"/>
              </a:solidFill>
              <a:effectLst>
                <a:outerShdw blurRad="38100" dist="38100" dir="2700000" algn="tl">
                  <a:srgbClr val="000000"/>
                </a:outerShdw>
              </a:effectLst>
              <a:latin typeface="Calibri" pitchFamily="34" charset="0"/>
              <a:cs typeface="PT Bold Heading" pitchFamily="2" charset="-78"/>
            </a:endParaRPr>
          </a:p>
        </p:txBody>
      </p:sp>
      <p:sp>
        <p:nvSpPr>
          <p:cNvPr id="3" name="Flowchart: Punched Tape 20"/>
          <p:cNvSpPr/>
          <p:nvPr/>
        </p:nvSpPr>
        <p:spPr bwMode="auto">
          <a:xfrm>
            <a:off x="-228600" y="5486400"/>
            <a:ext cx="5562600" cy="1096963"/>
          </a:xfrm>
          <a:prstGeom prst="flowChartPunchedTape">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lIns="91436" tIns="45718" rIns="91436" bIns="45718" anchor="ctr"/>
          <a:lstStyle/>
          <a:p>
            <a:pPr algn="ctr" defTabSz="912813" rtl="0"/>
            <a:r>
              <a:rPr lang="ar-EG" sz="2000" dirty="0" smtClean="0"/>
              <a:t>ومن أنواعها الأستقراء والأستنباط ، والتذكر والتصور المكانى والمعالجة</a:t>
            </a:r>
            <a:endParaRPr lang="en-US" sz="2000" dirty="0">
              <a:solidFill>
                <a:srgbClr val="FFFF00"/>
              </a:solidFill>
              <a:effectLst>
                <a:outerShdw blurRad="38100" dist="38100" dir="2700000" algn="tl">
                  <a:srgbClr val="000000"/>
                </a:outerShdw>
              </a:effectLst>
              <a:latin typeface="Segoe"/>
              <a:cs typeface="Arial" pitchFamily="34" charset="0"/>
            </a:endParaRPr>
          </a:p>
        </p:txBody>
      </p:sp>
      <p:sp>
        <p:nvSpPr>
          <p:cNvPr id="18" name="Up Arrow 17"/>
          <p:cNvSpPr/>
          <p:nvPr/>
        </p:nvSpPr>
        <p:spPr bwMode="auto">
          <a:xfrm rot="13181482">
            <a:off x="5606270" y="1994855"/>
            <a:ext cx="326675" cy="1447800"/>
          </a:xfrm>
          <a:prstGeom prst="up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rtl="0">
              <a:defRPr/>
            </a:pPr>
            <a:endParaRPr lang="en-US" sz="2300" b="0" dirty="0">
              <a:solidFill>
                <a:srgbClr val="FFFFFF"/>
              </a:solidFill>
              <a:effectLst>
                <a:outerShdw blurRad="38100" dist="38100" dir="2700000" algn="tl">
                  <a:srgbClr val="000000">
                    <a:alpha val="43137"/>
                  </a:srgbClr>
                </a:outerShdw>
              </a:effectLst>
              <a:latin typeface="Segoe" pitchFamily="34" charset="0"/>
            </a:endParaRPr>
          </a:p>
        </p:txBody>
      </p:sp>
      <p:sp>
        <p:nvSpPr>
          <p:cNvPr id="19" name="Up Arrow 18"/>
          <p:cNvSpPr/>
          <p:nvPr/>
        </p:nvSpPr>
        <p:spPr bwMode="auto">
          <a:xfrm rot="13181482">
            <a:off x="5606269" y="3823653"/>
            <a:ext cx="326674" cy="1447800"/>
          </a:xfrm>
          <a:prstGeom prst="up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rtl="0">
              <a:defRPr/>
            </a:pPr>
            <a:endParaRPr lang="en-US" sz="2300" b="0" dirty="0">
              <a:solidFill>
                <a:srgbClr val="FFFFFF"/>
              </a:solidFill>
              <a:effectLst>
                <a:outerShdw blurRad="38100" dist="38100" dir="2700000" algn="tl">
                  <a:srgbClr val="000000">
                    <a:alpha val="43137"/>
                  </a:srgbClr>
                </a:outerShdw>
              </a:effectLst>
              <a:latin typeface="Segoe" pitchFamily="34" charset="0"/>
            </a:endParaRPr>
          </a:p>
        </p:txBody>
      </p:sp>
      <p:sp>
        <p:nvSpPr>
          <p:cNvPr id="22" name="Up Arrow 21"/>
          <p:cNvSpPr/>
          <p:nvPr/>
        </p:nvSpPr>
        <p:spPr bwMode="auto">
          <a:xfrm rot="13181482">
            <a:off x="5598148" y="5418740"/>
            <a:ext cx="495797" cy="1447800"/>
          </a:xfrm>
          <a:prstGeom prst="upArrow">
            <a:avLst>
              <a:gd name="adj1" fmla="val 50000"/>
              <a:gd name="adj2" fmla="val 76314"/>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rtl="0">
              <a:defRPr/>
            </a:pPr>
            <a:endParaRPr lang="en-US" sz="2300" b="0" dirty="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linds(horizont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linds(horizont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blinds(horizontal)">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linds(horizontal)">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blinds(horizontal)">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linds(horizontal)">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linds(horizontal)">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linds(horizontal)">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blinds(horizontal)">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blinds(horizontal)">
                                      <p:cBhvr>
                                        <p:cTn id="5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3" grpId="0" animBg="1"/>
      <p:bldP spid="24" grpId="0"/>
      <p:bldP spid="25" grpId="0" animBg="1"/>
      <p:bldP spid="26" grpId="0" animBg="1"/>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bwMode="auto">
          <a:xfrm>
            <a:off x="1143000" y="1219200"/>
            <a:ext cx="7101840" cy="4937760"/>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2813" rtl="0"/>
            <a:r>
              <a:rPr lang="ar-EG" sz="3200" dirty="0" smtClean="0"/>
              <a:t>وهكذا</a:t>
            </a:r>
          </a:p>
          <a:p>
            <a:pPr algn="ctr" defTabSz="912813" rtl="0"/>
            <a:r>
              <a:rPr lang="ar-EG" sz="3200" dirty="0" smtClean="0"/>
              <a:t> كان للقوصى فضل السبق فى اقتراح أول تصنيف ثلاثى للقدرات العقلية يتخذ صور النموذج المورفولوجى (المصفوفة) ، وكان هذا بأعتراف جيلفورد نفسه .</a:t>
            </a:r>
            <a:r>
              <a:rPr lang="ar-EG" sz="3200" b="0" dirty="0" smtClean="0">
                <a:solidFill>
                  <a:srgbClr val="FFFFFF"/>
                </a:solidFill>
                <a:effectLst>
                  <a:outerShdw blurRad="38100" dist="38100" dir="2700000" algn="tl">
                    <a:srgbClr val="C0C0C0"/>
                  </a:outerShdw>
                </a:effectLst>
                <a:latin typeface="Segoe"/>
                <a:cs typeface="Arial" pitchFamily="34" charset="0"/>
              </a:rPr>
              <a:t> </a:t>
            </a:r>
            <a:endParaRPr lang="en-US" sz="3200" b="0" dirty="0">
              <a:solidFill>
                <a:srgbClr val="FFFFFF"/>
              </a:solidFill>
              <a:effectLst>
                <a:outerShdw blurRad="38100" dist="38100" dir="2700000" algn="tl">
                  <a:srgbClr val="C0C0C0"/>
                </a:outerShdw>
              </a:effectLst>
              <a:latin typeface="Segoe"/>
              <a:cs typeface="Arial" pitchFamily="34" charset="0"/>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bwMode="white">
          <a:xfrm>
            <a:off x="914400" y="685800"/>
            <a:ext cx="8229600" cy="492443"/>
          </a:xfrm>
          <a:noFill/>
          <a:ln>
            <a:solidFill>
              <a:schemeClr val="tx1"/>
            </a:solidFill>
          </a:ln>
        </p:spPr>
        <p:style>
          <a:lnRef idx="2">
            <a:schemeClr val="accent6"/>
          </a:lnRef>
          <a:fillRef idx="1">
            <a:schemeClr val="lt1"/>
          </a:fillRef>
          <a:effectRef idx="0">
            <a:schemeClr val="accent6"/>
          </a:effectRef>
          <a:fontRef idx="minor">
            <a:schemeClr val="dk1"/>
          </a:fontRef>
        </p:style>
        <p:txBody>
          <a:bodyPr wrap="square" lIns="0" tIns="0" rIns="0" bIns="0" anchor="t">
            <a:spAutoFit/>
          </a:bodyPr>
          <a:lstStyle/>
          <a:p>
            <a:pPr algn="r"/>
            <a:r>
              <a:rPr lang="ar-EG" sz="3200" b="1" dirty="0" smtClean="0">
                <a:solidFill>
                  <a:srgbClr val="FF0000"/>
                </a:solidFill>
              </a:rPr>
              <a:t>6 - نموذج المصفوفة لجيلفورد :</a:t>
            </a:r>
            <a:endParaRPr lang="en-US" sz="3200" dirty="0">
              <a:solidFill>
                <a:srgbClr val="FF0000"/>
              </a:solidFill>
            </a:endParaRPr>
          </a:p>
        </p:txBody>
      </p:sp>
      <p:sp>
        <p:nvSpPr>
          <p:cNvPr id="13" name="Oval 12"/>
          <p:cNvSpPr/>
          <p:nvPr/>
        </p:nvSpPr>
        <p:spPr bwMode="auto">
          <a:xfrm>
            <a:off x="5029200" y="1295400"/>
            <a:ext cx="4114800" cy="1600200"/>
          </a:xfrm>
          <a:prstGeom prst="ellipse">
            <a:avLst/>
          </a:prstGeom>
          <a:solidFill>
            <a:srgbClr val="9966FF"/>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2813" rtl="0"/>
            <a:r>
              <a:rPr lang="ar-EG" sz="2000" dirty="0" smtClean="0"/>
              <a:t>طبيعة النموذج العقلى :</a:t>
            </a:r>
            <a:r>
              <a:rPr lang="ar-EG" sz="2000" dirty="0" smtClean="0">
                <a:solidFill>
                  <a:schemeClr val="tx1"/>
                </a:solidFill>
                <a:latin typeface="Calibri" pitchFamily="34" charset="0"/>
                <a:cs typeface="Simplified Arabic" pitchFamily="2" charset="-78"/>
              </a:rPr>
              <a:t> </a:t>
            </a:r>
            <a:endParaRPr lang="en-US" sz="2000" dirty="0">
              <a:solidFill>
                <a:schemeClr val="tx1"/>
              </a:solidFill>
              <a:effectLst>
                <a:outerShdw blurRad="38100" dist="38100" dir="2700000" algn="tl">
                  <a:srgbClr val="C0C0C0"/>
                </a:outerShdw>
              </a:effectLst>
              <a:latin typeface="Segoe"/>
              <a:cs typeface="Simplified Arabic" pitchFamily="2" charset="-78"/>
            </a:endParaRPr>
          </a:p>
        </p:txBody>
      </p:sp>
      <p:sp>
        <p:nvSpPr>
          <p:cNvPr id="14" name="Oval 13"/>
          <p:cNvSpPr/>
          <p:nvPr/>
        </p:nvSpPr>
        <p:spPr bwMode="auto">
          <a:xfrm>
            <a:off x="304800" y="1905000"/>
            <a:ext cx="3733800" cy="1676400"/>
          </a:xfrm>
          <a:prstGeom prst="ellipse">
            <a:avLst/>
          </a:prstGeom>
          <a:solidFill>
            <a:srgbClr val="9933FF"/>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2813" rtl="0"/>
            <a:r>
              <a:rPr lang="ar-EG" sz="1600" dirty="0" smtClean="0"/>
              <a:t>وهو يقوم على فكره التصنيف المستعرض – للظواهر في فئات متداخلة</a:t>
            </a:r>
            <a:r>
              <a:rPr lang="ar-EG" sz="2000" b="0" dirty="0" smtClean="0">
                <a:solidFill>
                  <a:schemeClr val="bg1"/>
                </a:solidFill>
                <a:latin typeface="Calibri" pitchFamily="34" charset="0"/>
                <a:cs typeface="Simplified Arabic" pitchFamily="2" charset="-78"/>
              </a:rPr>
              <a:t> </a:t>
            </a:r>
            <a:endParaRPr lang="en-US" sz="2000" b="0" dirty="0">
              <a:solidFill>
                <a:schemeClr val="bg1"/>
              </a:solidFill>
              <a:latin typeface="Calibri" pitchFamily="34" charset="0"/>
              <a:cs typeface="Simplified Arabic" pitchFamily="2" charset="-78"/>
            </a:endParaRPr>
          </a:p>
        </p:txBody>
      </p:sp>
      <p:sp>
        <p:nvSpPr>
          <p:cNvPr id="9" name="Oval 8"/>
          <p:cNvSpPr/>
          <p:nvPr/>
        </p:nvSpPr>
        <p:spPr bwMode="auto">
          <a:xfrm>
            <a:off x="4876800" y="4267200"/>
            <a:ext cx="4267200" cy="1752600"/>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2813" rtl="0"/>
            <a:r>
              <a:rPr lang="ar-EG" sz="2400" dirty="0" smtClean="0"/>
              <a:t>أو النموذج المورفولوجى "</a:t>
            </a:r>
            <a:r>
              <a:rPr lang="ar-SA" sz="2400" dirty="0" smtClean="0">
                <a:solidFill>
                  <a:schemeClr val="bg1"/>
                </a:solidFill>
                <a:latin typeface="Calibri" pitchFamily="34" charset="0"/>
                <a:cs typeface="Simplified Arabic" pitchFamily="2" charset="-78"/>
              </a:rPr>
              <a:t> </a:t>
            </a:r>
            <a:endParaRPr lang="en-US" sz="2400" dirty="0">
              <a:solidFill>
                <a:schemeClr val="bg1"/>
              </a:solidFill>
              <a:latin typeface="Calibri" pitchFamily="34" charset="0"/>
              <a:cs typeface="Simplified Arabic" pitchFamily="2" charset="-78"/>
            </a:endParaRPr>
          </a:p>
        </p:txBody>
      </p:sp>
      <p:sp>
        <p:nvSpPr>
          <p:cNvPr id="10" name="Oval 9"/>
          <p:cNvSpPr/>
          <p:nvPr/>
        </p:nvSpPr>
        <p:spPr bwMode="auto">
          <a:xfrm>
            <a:off x="5029200" y="2590800"/>
            <a:ext cx="4114800" cy="1828800"/>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r>
              <a:rPr lang="ar-SA" sz="2400" b="0" dirty="0">
                <a:solidFill>
                  <a:schemeClr val="tx1"/>
                </a:solidFill>
                <a:latin typeface="Calibri" pitchFamily="34" charset="0"/>
                <a:cs typeface="PT Bold Heading" pitchFamily="2" charset="-78"/>
              </a:rPr>
              <a:t> </a:t>
            </a:r>
            <a:r>
              <a:rPr lang="ar-EG" sz="2400" dirty="0" smtClean="0"/>
              <a:t>ولقد أطلق عليه " نموذج المصفوفة</a:t>
            </a:r>
            <a:endParaRPr lang="en-US" sz="2400" dirty="0"/>
          </a:p>
        </p:txBody>
      </p:sp>
      <p:sp>
        <p:nvSpPr>
          <p:cNvPr id="74768" name="Rectangle 16"/>
          <p:cNvSpPr>
            <a:spLocks noChangeArrowheads="1"/>
          </p:cNvSpPr>
          <p:nvPr/>
        </p:nvSpPr>
        <p:spPr bwMode="auto">
          <a:xfrm>
            <a:off x="0" y="5486400"/>
            <a:ext cx="9144000" cy="1676400"/>
          </a:xfrm>
          <a:prstGeom prst="rect">
            <a:avLst/>
          </a:prstGeom>
          <a:solidFill>
            <a:schemeClr val="accent1"/>
          </a:solidFill>
          <a:ln w="9525">
            <a:solidFill>
              <a:schemeClr val="tx1"/>
            </a:solidFill>
            <a:miter lim="800000"/>
            <a:headEnd/>
            <a:tailEnd/>
          </a:ln>
          <a:effectLst/>
        </p:spPr>
        <p:txBody>
          <a:bodyPr wrap="none" anchor="ctr"/>
          <a:lstStyle/>
          <a:p>
            <a:r>
              <a:rPr lang="ar-EG" sz="1600" dirty="0" smtClean="0"/>
              <a:t>ويصور جيلفورد الوضع النهائى لنموذجه فى تكوين العقل فى شكل ثلاثى الأبعاد ،</a:t>
            </a:r>
            <a:endParaRPr lang="en-US" sz="1600" dirty="0" smtClean="0"/>
          </a:p>
          <a:p>
            <a:r>
              <a:rPr lang="ar-EG" sz="1600" dirty="0" smtClean="0"/>
              <a:t> تمثل العمليات العقلية الخمس بعده الأول </a:t>
            </a:r>
            <a:endParaRPr lang="en-US" sz="1600" dirty="0" smtClean="0"/>
          </a:p>
          <a:p>
            <a:r>
              <a:rPr lang="ar-EG" sz="1600" dirty="0" smtClean="0"/>
              <a:t>والمحتويات الأربعه بعده الثانى</a:t>
            </a:r>
            <a:endParaRPr lang="en-US" sz="1600" dirty="0" smtClean="0"/>
          </a:p>
          <a:p>
            <a:r>
              <a:rPr lang="ar-EG" sz="1600" dirty="0" smtClean="0"/>
              <a:t> والنواتج السته بعده الثالث ، وفيه يدل تفاعل عمليه معينه مع محتوى معين مع ناتج عين على قدرة عقلية معينه </a:t>
            </a:r>
            <a:r>
              <a:rPr lang="ar-EG" sz="1100" dirty="0" smtClean="0"/>
              <a:t>.</a:t>
            </a:r>
            <a:endParaRPr lang="en-US" sz="110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blinds(horizontal)">
                                      <p:cBhvr>
                                        <p:cTn id="7" dur="500"/>
                                        <p:tgtEl>
                                          <p:spTgt spid="5734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5486400" y="4343400"/>
            <a:ext cx="2362200" cy="882650"/>
          </a:xfrm>
          <a:prstGeom prst="roundRect">
            <a:avLst>
              <a:gd name="adj" fmla="val 9033"/>
            </a:avLst>
          </a:prstGeom>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lIns="91436" tIns="45718" rIns="91436" bIns="45718" anchor="ctr"/>
          <a:lstStyle/>
          <a:p>
            <a:pPr algn="ctr" fontAlgn="auto">
              <a:spcBef>
                <a:spcPts val="0"/>
              </a:spcBef>
              <a:spcAft>
                <a:spcPts val="0"/>
              </a:spcAft>
              <a:defRPr/>
            </a:pPr>
            <a:r>
              <a:rPr lang="ar-SA" sz="2000" b="0" dirty="0">
                <a:solidFill>
                  <a:schemeClr val="accent4">
                    <a:lumMod val="20000"/>
                    <a:lumOff val="80000"/>
                  </a:schemeClr>
                </a:solidFill>
                <a:ea typeface="Arial" charset="0"/>
                <a:cs typeface="PT Bold Heading" pitchFamily="2" charset="-78"/>
              </a:rPr>
              <a:t>بطاقات التدريب</a:t>
            </a:r>
          </a:p>
        </p:txBody>
      </p:sp>
      <p:sp>
        <p:nvSpPr>
          <p:cNvPr id="19" name="Rectangle 18"/>
          <p:cNvSpPr/>
          <p:nvPr/>
        </p:nvSpPr>
        <p:spPr bwMode="auto">
          <a:xfrm>
            <a:off x="533400" y="1371600"/>
            <a:ext cx="8229600" cy="3810000"/>
          </a:xfrm>
          <a:prstGeom prst="rect">
            <a:avLst/>
          </a:prstGeom>
          <a:solidFill>
            <a:schemeClr val="tx2"/>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lIns="91436" tIns="45718" rIns="91436" bIns="45718" anchor="ctr"/>
          <a:lstStyle/>
          <a:p>
            <a:pPr algn="ctr" defTabSz="912813" rtl="0"/>
            <a:r>
              <a:rPr lang="ar-EG" sz="3200" dirty="0" smtClean="0">
                <a:solidFill>
                  <a:schemeClr val="bg1"/>
                </a:solidFill>
              </a:rPr>
              <a:t>وبذلك يصبح عدد العوامل أو القدرات المتوقعه 120 عاملا (أى 5 عمليات × 4 محتويات × 6 نواتج = 120 عاملا</a:t>
            </a:r>
            <a:r>
              <a:rPr lang="ar-EG" dirty="0" smtClean="0">
                <a:solidFill>
                  <a:schemeClr val="bg1"/>
                </a:solidFill>
              </a:rPr>
              <a:t>)</a:t>
            </a:r>
            <a:endParaRPr lang="en-US" b="0" dirty="0">
              <a:solidFill>
                <a:schemeClr val="bg1"/>
              </a:solidFill>
              <a:effectLst>
                <a:outerShdw blurRad="38100" dist="38100" dir="2700000" algn="tl">
                  <a:srgbClr val="00007D"/>
                </a:outerShdw>
              </a:effectLst>
              <a:latin typeface="Segoe"/>
              <a:cs typeface="Arial" pitchFamily="34" charset="0"/>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idx="4294967295"/>
          </p:nvPr>
        </p:nvSpPr>
        <p:spPr bwMode="white">
          <a:xfrm>
            <a:off x="762000" y="457200"/>
            <a:ext cx="8382000" cy="369332"/>
          </a:xfrm>
        </p:spPr>
        <p:txBody>
          <a:bodyPr lIns="0" tIns="0" rIns="0" bIns="0" anchor="t">
            <a:spAutoFit/>
          </a:bodyPr>
          <a:lstStyle/>
          <a:p>
            <a:pPr algn="ctr"/>
            <a:r>
              <a:rPr lang="ar-EG" sz="2400" b="1" dirty="0" smtClean="0">
                <a:solidFill>
                  <a:srgbClr val="FF0000"/>
                </a:solidFill>
              </a:rPr>
              <a:t>يتضمن بعد العمليات العقليه</a:t>
            </a:r>
            <a:endParaRPr lang="en-US" sz="2400" dirty="0">
              <a:solidFill>
                <a:srgbClr val="FF0000"/>
              </a:solidFill>
            </a:endParaRPr>
          </a:p>
        </p:txBody>
      </p:sp>
      <p:sp>
        <p:nvSpPr>
          <p:cNvPr id="80899" name="Date Placeholder 3"/>
          <p:cNvSpPr txBox="1">
            <a:spLocks noGrp="1"/>
          </p:cNvSpPr>
          <p:nvPr/>
        </p:nvSpPr>
        <p:spPr bwMode="auto">
          <a:xfrm>
            <a:off x="0" y="6172200"/>
            <a:ext cx="1905000" cy="457200"/>
          </a:xfrm>
          <a:prstGeom prst="rect">
            <a:avLst/>
          </a:prstGeom>
          <a:noFill/>
          <a:ln w="9525">
            <a:noFill/>
            <a:miter lim="800000"/>
            <a:headEnd/>
            <a:tailEnd/>
          </a:ln>
        </p:spPr>
        <p:txBody>
          <a:bodyPr/>
          <a:lstStyle/>
          <a:p>
            <a:pPr algn="l" rtl="0"/>
            <a:fld id="{81196910-2BB2-4B4B-A2A0-FD84A1E0A43E}" type="datetime1">
              <a:rPr lang="en-US" b="0">
                <a:latin typeface="Calibri" pitchFamily="34" charset="0"/>
              </a:rPr>
              <a:pPr algn="l" rtl="0"/>
              <a:t>17-Mar-20</a:t>
            </a:fld>
            <a:endParaRPr lang="en-US" b="0">
              <a:latin typeface="Calibri" pitchFamily="34" charset="0"/>
            </a:endParaRPr>
          </a:p>
        </p:txBody>
      </p:sp>
      <p:sp>
        <p:nvSpPr>
          <p:cNvPr id="80900" name="Slide Number Placeholder 5"/>
          <p:cNvSpPr txBox="1">
            <a:spLocks noGrp="1"/>
          </p:cNvSpPr>
          <p:nvPr/>
        </p:nvSpPr>
        <p:spPr bwMode="auto">
          <a:xfrm>
            <a:off x="8382000" y="6356350"/>
            <a:ext cx="762000" cy="365125"/>
          </a:xfrm>
          <a:prstGeom prst="rect">
            <a:avLst/>
          </a:prstGeom>
          <a:noFill/>
          <a:ln w="9525">
            <a:noFill/>
            <a:miter lim="800000"/>
            <a:headEnd/>
            <a:tailEnd/>
          </a:ln>
        </p:spPr>
        <p:txBody>
          <a:bodyPr/>
          <a:lstStyle/>
          <a:p>
            <a:pPr algn="l" rtl="0"/>
            <a:fld id="{BFFD74B9-775A-4EEA-B963-C781990A4855}" type="slidenum">
              <a:rPr lang="ar-SA" b="0">
                <a:latin typeface="Calibri" pitchFamily="34" charset="0"/>
              </a:rPr>
              <a:pPr algn="l" rtl="0"/>
              <a:t>18</a:t>
            </a:fld>
            <a:endParaRPr lang="en-US" b="0">
              <a:latin typeface="Calibri" pitchFamily="34" charset="0"/>
            </a:endParaRPr>
          </a:p>
        </p:txBody>
      </p:sp>
      <p:sp>
        <p:nvSpPr>
          <p:cNvPr id="7" name="Rounded Rectangle 6"/>
          <p:cNvSpPr/>
          <p:nvPr/>
        </p:nvSpPr>
        <p:spPr bwMode="auto">
          <a:xfrm>
            <a:off x="5105400" y="2743200"/>
            <a:ext cx="2165350" cy="882650"/>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a:r>
              <a:rPr lang="ar-EG" sz="2000" dirty="0" smtClean="0"/>
              <a:t>ا</a:t>
            </a:r>
            <a:r>
              <a:rPr lang="ar-EG" sz="2000" dirty="0" smtClean="0">
                <a:solidFill>
                  <a:srgbClr val="FFFF00"/>
                </a:solidFill>
              </a:rPr>
              <a:t>لذاكرة</a:t>
            </a:r>
          </a:p>
          <a:p>
            <a:pPr algn="ctr"/>
            <a:r>
              <a:rPr lang="ar-EG" sz="2000" dirty="0" smtClean="0"/>
              <a:t>الاستبقاء أو الأختزان  </a:t>
            </a:r>
            <a:endParaRPr lang="ar-SA" sz="2000" b="0" dirty="0">
              <a:solidFill>
                <a:srgbClr val="E6D5EF"/>
              </a:solidFill>
              <a:latin typeface="Calibri" pitchFamily="34" charset="0"/>
              <a:ea typeface="Arial" pitchFamily="34" charset="0"/>
              <a:cs typeface="PT Bold Heading" pitchFamily="2" charset="-78"/>
            </a:endParaRPr>
          </a:p>
        </p:txBody>
      </p:sp>
      <p:sp>
        <p:nvSpPr>
          <p:cNvPr id="9" name="Rounded Rectangle 8"/>
          <p:cNvSpPr/>
          <p:nvPr/>
        </p:nvSpPr>
        <p:spPr bwMode="auto">
          <a:xfrm>
            <a:off x="6248400" y="1828800"/>
            <a:ext cx="2286000" cy="882650"/>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a:r>
              <a:rPr lang="ar-EG" sz="2000" dirty="0" smtClean="0">
                <a:solidFill>
                  <a:srgbClr val="FFFF00"/>
                </a:solidFill>
              </a:rPr>
              <a:t>المعرفة</a:t>
            </a:r>
          </a:p>
          <a:p>
            <a:pPr algn="ctr"/>
            <a:r>
              <a:rPr lang="ar-EG" sz="2000" dirty="0" smtClean="0"/>
              <a:t>الفهم ، الاستيعاب والشمول</a:t>
            </a:r>
            <a:endParaRPr lang="ar-SA" sz="2000" b="0" dirty="0">
              <a:solidFill>
                <a:srgbClr val="E6D5EF"/>
              </a:solidFill>
              <a:latin typeface="Calibri" pitchFamily="34" charset="0"/>
              <a:ea typeface="Arial" pitchFamily="34" charset="0"/>
              <a:cs typeface="PT Bold Heading" pitchFamily="2" charset="-78"/>
            </a:endParaRPr>
          </a:p>
        </p:txBody>
      </p:sp>
      <p:sp>
        <p:nvSpPr>
          <p:cNvPr id="11" name="Rounded Rectangle 10"/>
          <p:cNvSpPr/>
          <p:nvPr/>
        </p:nvSpPr>
        <p:spPr bwMode="auto">
          <a:xfrm>
            <a:off x="2895600" y="3657600"/>
            <a:ext cx="2819400" cy="882650"/>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r>
              <a:rPr lang="ar-EG" sz="2000" dirty="0" smtClean="0">
                <a:solidFill>
                  <a:srgbClr val="FFFF00"/>
                </a:solidFill>
              </a:rPr>
              <a:t>الإنتاج التقاربى</a:t>
            </a:r>
          </a:p>
          <a:p>
            <a:r>
              <a:rPr lang="ar-EG" sz="2000" dirty="0" smtClean="0"/>
              <a:t>العمليه العقلية تتضمن أستعداد الابتكار الكامنه فى الشخص .</a:t>
            </a:r>
            <a:endParaRPr lang="en-US" sz="2000" dirty="0"/>
          </a:p>
        </p:txBody>
      </p:sp>
      <p:sp>
        <p:nvSpPr>
          <p:cNvPr id="14" name="Rounded Rectangle 13"/>
          <p:cNvSpPr/>
          <p:nvPr/>
        </p:nvSpPr>
        <p:spPr bwMode="auto">
          <a:xfrm>
            <a:off x="1600200" y="4648200"/>
            <a:ext cx="2362200" cy="882650"/>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a:r>
              <a:rPr lang="ar-EG" sz="2000" dirty="0" smtClean="0">
                <a:solidFill>
                  <a:srgbClr val="FFFF00"/>
                </a:solidFill>
              </a:rPr>
              <a:t>الإنتاج التباعدى</a:t>
            </a:r>
          </a:p>
          <a:p>
            <a:pPr algn="ctr"/>
            <a:r>
              <a:rPr lang="ar-EG" sz="2000" dirty="0" smtClean="0"/>
              <a:t>توليد معلومات من معلومات معطاه</a:t>
            </a:r>
            <a:endParaRPr lang="ar-SA" sz="2000" b="0" dirty="0">
              <a:solidFill>
                <a:srgbClr val="E6D5EF"/>
              </a:solidFill>
              <a:latin typeface="Calibri" pitchFamily="34" charset="0"/>
              <a:ea typeface="Arial" pitchFamily="34" charset="0"/>
              <a:cs typeface="PT Bold Heading" pitchFamily="2" charset="-78"/>
            </a:endParaRPr>
          </a:p>
        </p:txBody>
      </p:sp>
      <p:sp>
        <p:nvSpPr>
          <p:cNvPr id="2" name="Rounded Rectangle 13"/>
          <p:cNvSpPr/>
          <p:nvPr/>
        </p:nvSpPr>
        <p:spPr bwMode="auto">
          <a:xfrm>
            <a:off x="0" y="5638800"/>
            <a:ext cx="2819400" cy="1066800"/>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a:r>
              <a:rPr lang="ar-EG" sz="2000" dirty="0" smtClean="0">
                <a:solidFill>
                  <a:srgbClr val="FFFF00"/>
                </a:solidFill>
              </a:rPr>
              <a:t>التقويم</a:t>
            </a:r>
          </a:p>
          <a:p>
            <a:pPr algn="ctr"/>
            <a:r>
              <a:rPr lang="ar-EG" sz="2000" dirty="0" smtClean="0"/>
              <a:t>عمل الأحكام التى تختص بجوده الاستجابات من حيث الدقه وتحقيق الهدف</a:t>
            </a:r>
            <a:endParaRPr lang="ar-SA" sz="2000" b="0" dirty="0">
              <a:solidFill>
                <a:srgbClr val="E6D5EF"/>
              </a:solidFill>
              <a:latin typeface="Calibri" pitchFamily="34" charset="0"/>
              <a:ea typeface="Arial" pitchFamily="34" charset="0"/>
              <a:cs typeface="PT Bold Heading" pitchFamily="2" charset="-78"/>
            </a:endParaRPr>
          </a:p>
        </p:txBody>
      </p:sp>
      <p:sp>
        <p:nvSpPr>
          <p:cNvPr id="80911" name="Line 15"/>
          <p:cNvSpPr>
            <a:spLocks noChangeShapeType="1"/>
          </p:cNvSpPr>
          <p:nvPr/>
        </p:nvSpPr>
        <p:spPr bwMode="auto">
          <a:xfrm flipH="1">
            <a:off x="5715000" y="2362200"/>
            <a:ext cx="381000" cy="228600"/>
          </a:xfrm>
          <a:prstGeom prst="line">
            <a:avLst/>
          </a:prstGeom>
          <a:noFill/>
          <a:ln w="9525">
            <a:solidFill>
              <a:schemeClr val="tx1"/>
            </a:solidFill>
            <a:round/>
            <a:headEnd/>
            <a:tailEnd type="triangle" w="med" len="med"/>
          </a:ln>
          <a:effectLst/>
        </p:spPr>
        <p:txBody>
          <a:bodyPr/>
          <a:lstStyle/>
          <a:p>
            <a:endParaRPr lang="en-US"/>
          </a:p>
        </p:txBody>
      </p:sp>
      <p:sp>
        <p:nvSpPr>
          <p:cNvPr id="80912" name="Line 16"/>
          <p:cNvSpPr>
            <a:spLocks noChangeShapeType="1"/>
          </p:cNvSpPr>
          <p:nvPr/>
        </p:nvSpPr>
        <p:spPr bwMode="auto">
          <a:xfrm flipH="1">
            <a:off x="3962400" y="3276600"/>
            <a:ext cx="533400" cy="228600"/>
          </a:xfrm>
          <a:prstGeom prst="line">
            <a:avLst/>
          </a:prstGeom>
          <a:noFill/>
          <a:ln w="9525">
            <a:solidFill>
              <a:schemeClr val="tx1"/>
            </a:solidFill>
            <a:round/>
            <a:headEnd/>
            <a:tailEnd type="triangle" w="med" len="med"/>
          </a:ln>
          <a:effectLst/>
        </p:spPr>
        <p:txBody>
          <a:bodyPr/>
          <a:lstStyle/>
          <a:p>
            <a:endParaRPr lang="en-US"/>
          </a:p>
        </p:txBody>
      </p:sp>
      <p:sp>
        <p:nvSpPr>
          <p:cNvPr id="80913" name="Line 17"/>
          <p:cNvSpPr>
            <a:spLocks noChangeShapeType="1"/>
          </p:cNvSpPr>
          <p:nvPr/>
        </p:nvSpPr>
        <p:spPr bwMode="auto">
          <a:xfrm flipH="1">
            <a:off x="2362200" y="4191000"/>
            <a:ext cx="457200" cy="228600"/>
          </a:xfrm>
          <a:prstGeom prst="line">
            <a:avLst/>
          </a:prstGeom>
          <a:noFill/>
          <a:ln w="9525">
            <a:solidFill>
              <a:schemeClr val="tx1"/>
            </a:solidFill>
            <a:round/>
            <a:headEnd/>
            <a:tailEnd type="triangle" w="med" len="med"/>
          </a:ln>
          <a:effectLst/>
        </p:spPr>
        <p:txBody>
          <a:bodyPr/>
          <a:lstStyle/>
          <a:p>
            <a:endParaRPr lang="en-US"/>
          </a:p>
        </p:txBody>
      </p:sp>
      <p:sp>
        <p:nvSpPr>
          <p:cNvPr id="80914" name="Line 18"/>
          <p:cNvSpPr>
            <a:spLocks noChangeShapeType="1"/>
          </p:cNvSpPr>
          <p:nvPr/>
        </p:nvSpPr>
        <p:spPr bwMode="auto">
          <a:xfrm flipH="1">
            <a:off x="838200" y="4953000"/>
            <a:ext cx="457200" cy="228600"/>
          </a:xfrm>
          <a:prstGeom prst="line">
            <a:avLst/>
          </a:prstGeom>
          <a:noFill/>
          <a:ln w="9525">
            <a:solidFill>
              <a:schemeClr val="tx1"/>
            </a:solidFill>
            <a:round/>
            <a:headEnd/>
            <a:tailEnd type="triangle" w="med" len="med"/>
          </a:ln>
          <a:effectLst/>
        </p:spPr>
        <p:txBody>
          <a:bodyPr/>
          <a:lstStyle/>
          <a:p>
            <a:endParaRPr lang="en-US"/>
          </a:p>
        </p:txBody>
      </p:sp>
      <p:sp>
        <p:nvSpPr>
          <p:cNvPr id="16179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1400" b="1" i="0" u="none" strike="noStrike" cap="none" normalizeH="0" baseline="0" smtClean="0">
                <a:ln>
                  <a:noFill/>
                </a:ln>
                <a:solidFill>
                  <a:schemeClr val="tx1"/>
                </a:solidFill>
                <a:effectLst/>
                <a:latin typeface="Simplified Arabic" pitchFamily="2" charset="-78"/>
                <a:ea typeface="Calibri" pitchFamily="34" charset="0"/>
                <a:cs typeface="Arial" pitchFamily="34" charset="0"/>
              </a:rPr>
              <a:t>العمليه العقلية تتضمن أستعداد الابتكار الكامنه فى الشخص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linds(horizontal)">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animBg="1"/>
      <p:bldP spid="9" grpId="0" animBg="1"/>
      <p:bldP spid="11" grpId="0" animBg="1"/>
      <p:bldP spid="14" grpId="0" animBg="1"/>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idx="4294967295"/>
          </p:nvPr>
        </p:nvSpPr>
        <p:spPr bwMode="white">
          <a:xfrm>
            <a:off x="762000" y="457200"/>
            <a:ext cx="8382000" cy="369332"/>
          </a:xfrm>
        </p:spPr>
        <p:txBody>
          <a:bodyPr lIns="0" tIns="0" rIns="0" bIns="0" anchor="t">
            <a:spAutoFit/>
          </a:bodyPr>
          <a:lstStyle/>
          <a:p>
            <a:pPr algn="ctr"/>
            <a:r>
              <a:rPr lang="ar-EG" sz="2400" b="1" dirty="0" smtClean="0"/>
              <a:t>ويتضمن بعدالمحتوى البيانات التالية</a:t>
            </a:r>
            <a:endParaRPr lang="en-US" sz="2400" dirty="0">
              <a:solidFill>
                <a:srgbClr val="FF0000"/>
              </a:solidFill>
            </a:endParaRPr>
          </a:p>
        </p:txBody>
      </p:sp>
      <p:sp>
        <p:nvSpPr>
          <p:cNvPr id="80899" name="Date Placeholder 3"/>
          <p:cNvSpPr txBox="1">
            <a:spLocks noGrp="1"/>
          </p:cNvSpPr>
          <p:nvPr/>
        </p:nvSpPr>
        <p:spPr bwMode="auto">
          <a:xfrm>
            <a:off x="0" y="6172200"/>
            <a:ext cx="1905000" cy="457200"/>
          </a:xfrm>
          <a:prstGeom prst="rect">
            <a:avLst/>
          </a:prstGeom>
          <a:noFill/>
          <a:ln w="9525">
            <a:noFill/>
            <a:miter lim="800000"/>
            <a:headEnd/>
            <a:tailEnd/>
          </a:ln>
        </p:spPr>
        <p:txBody>
          <a:bodyPr/>
          <a:lstStyle/>
          <a:p>
            <a:pPr algn="l" rtl="0"/>
            <a:fld id="{81196910-2BB2-4B4B-A2A0-FD84A1E0A43E}" type="datetime1">
              <a:rPr lang="en-US" b="0">
                <a:latin typeface="Calibri" pitchFamily="34" charset="0"/>
              </a:rPr>
              <a:pPr algn="l" rtl="0"/>
              <a:t>17-Mar-20</a:t>
            </a:fld>
            <a:endParaRPr lang="en-US" b="0">
              <a:latin typeface="Calibri" pitchFamily="34" charset="0"/>
            </a:endParaRPr>
          </a:p>
        </p:txBody>
      </p:sp>
      <p:sp>
        <p:nvSpPr>
          <p:cNvPr id="80900" name="Slide Number Placeholder 5"/>
          <p:cNvSpPr txBox="1">
            <a:spLocks noGrp="1"/>
          </p:cNvSpPr>
          <p:nvPr/>
        </p:nvSpPr>
        <p:spPr bwMode="auto">
          <a:xfrm>
            <a:off x="8382000" y="6356350"/>
            <a:ext cx="762000" cy="365125"/>
          </a:xfrm>
          <a:prstGeom prst="rect">
            <a:avLst/>
          </a:prstGeom>
          <a:noFill/>
          <a:ln w="9525">
            <a:noFill/>
            <a:miter lim="800000"/>
            <a:headEnd/>
            <a:tailEnd/>
          </a:ln>
        </p:spPr>
        <p:txBody>
          <a:bodyPr/>
          <a:lstStyle/>
          <a:p>
            <a:pPr algn="l" rtl="0"/>
            <a:fld id="{BFFD74B9-775A-4EEA-B963-C781990A4855}" type="slidenum">
              <a:rPr lang="ar-SA" b="0">
                <a:latin typeface="Calibri" pitchFamily="34" charset="0"/>
              </a:rPr>
              <a:pPr algn="l" rtl="0"/>
              <a:t>19</a:t>
            </a:fld>
            <a:endParaRPr lang="en-US" b="0">
              <a:latin typeface="Calibri" pitchFamily="34" charset="0"/>
            </a:endParaRPr>
          </a:p>
        </p:txBody>
      </p:sp>
      <p:sp>
        <p:nvSpPr>
          <p:cNvPr id="7" name="Rounded Rectangle 6"/>
          <p:cNvSpPr/>
          <p:nvPr/>
        </p:nvSpPr>
        <p:spPr bwMode="auto">
          <a:xfrm>
            <a:off x="4572000" y="2743200"/>
            <a:ext cx="2165350" cy="882650"/>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a:r>
              <a:rPr lang="ar-EG" sz="2000" dirty="0" smtClean="0">
                <a:solidFill>
                  <a:srgbClr val="FFFF00"/>
                </a:solidFill>
              </a:rPr>
              <a:t>الرمزية</a:t>
            </a:r>
          </a:p>
          <a:p>
            <a:pPr algn="ctr"/>
            <a:r>
              <a:rPr lang="ar-EG" sz="2000" dirty="0" smtClean="0"/>
              <a:t>نوع من المعلومات له خصائص مجرده </a:t>
            </a:r>
            <a:endParaRPr lang="ar-SA" sz="2000" b="0" dirty="0">
              <a:solidFill>
                <a:srgbClr val="E6D5EF"/>
              </a:solidFill>
              <a:latin typeface="Calibri" pitchFamily="34" charset="0"/>
              <a:ea typeface="Arial" pitchFamily="34" charset="0"/>
              <a:cs typeface="PT Bold Heading" pitchFamily="2" charset="-78"/>
            </a:endParaRPr>
          </a:p>
        </p:txBody>
      </p:sp>
      <p:sp>
        <p:nvSpPr>
          <p:cNvPr id="9" name="Rounded Rectangle 8"/>
          <p:cNvSpPr/>
          <p:nvPr/>
        </p:nvSpPr>
        <p:spPr bwMode="auto">
          <a:xfrm>
            <a:off x="6096000" y="1600200"/>
            <a:ext cx="2743200" cy="1111250"/>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a:r>
              <a:rPr lang="ar-EG" sz="2000" dirty="0" smtClean="0">
                <a:solidFill>
                  <a:srgbClr val="FFFF00"/>
                </a:solidFill>
              </a:rPr>
              <a:t>الشكلية</a:t>
            </a:r>
          </a:p>
          <a:p>
            <a:pPr algn="ctr"/>
            <a:r>
              <a:rPr lang="ar-EG" sz="2000" dirty="0" smtClean="0"/>
              <a:t>نوع من المعلومات لها خصائص عيانيه محسوسه </a:t>
            </a:r>
            <a:endParaRPr lang="ar-SA" sz="2000" b="0" dirty="0">
              <a:solidFill>
                <a:srgbClr val="E6D5EF"/>
              </a:solidFill>
              <a:latin typeface="Calibri" pitchFamily="34" charset="0"/>
              <a:ea typeface="Arial" pitchFamily="34" charset="0"/>
              <a:cs typeface="PT Bold Heading" pitchFamily="2" charset="-78"/>
            </a:endParaRPr>
          </a:p>
        </p:txBody>
      </p:sp>
      <p:sp>
        <p:nvSpPr>
          <p:cNvPr id="11" name="Rounded Rectangle 10"/>
          <p:cNvSpPr/>
          <p:nvPr/>
        </p:nvSpPr>
        <p:spPr bwMode="auto">
          <a:xfrm>
            <a:off x="2895600" y="3657600"/>
            <a:ext cx="2362200" cy="882650"/>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a:r>
              <a:rPr lang="ar-EG" sz="2000" dirty="0" smtClean="0">
                <a:solidFill>
                  <a:srgbClr val="FFFF00"/>
                </a:solidFill>
              </a:rPr>
              <a:t>السيمانتية</a:t>
            </a:r>
          </a:p>
          <a:p>
            <a:pPr algn="ctr"/>
            <a:r>
              <a:rPr lang="ar-EG" sz="2000" dirty="0" smtClean="0"/>
              <a:t>معلومات فى صورة معان تحملها الكلمات عادة </a:t>
            </a:r>
            <a:endParaRPr lang="ar-SA" sz="2000" b="0" dirty="0">
              <a:solidFill>
                <a:srgbClr val="E6D5EF"/>
              </a:solidFill>
              <a:latin typeface="Calibri" pitchFamily="34" charset="0"/>
              <a:ea typeface="Arial" pitchFamily="34" charset="0"/>
              <a:cs typeface="PT Bold Heading" pitchFamily="2" charset="-78"/>
            </a:endParaRPr>
          </a:p>
        </p:txBody>
      </p:sp>
      <p:sp>
        <p:nvSpPr>
          <p:cNvPr id="14" name="Rounded Rectangle 13"/>
          <p:cNvSpPr/>
          <p:nvPr/>
        </p:nvSpPr>
        <p:spPr bwMode="auto">
          <a:xfrm>
            <a:off x="1066800" y="4572000"/>
            <a:ext cx="2819400" cy="882650"/>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a:r>
              <a:rPr lang="ar-EG" sz="2000" dirty="0" smtClean="0">
                <a:solidFill>
                  <a:srgbClr val="FFFF00"/>
                </a:solidFill>
              </a:rPr>
              <a:t>السلوكية</a:t>
            </a:r>
          </a:p>
          <a:p>
            <a:pPr algn="ctr"/>
            <a:r>
              <a:rPr lang="ar-EG" sz="2000" dirty="0" smtClean="0"/>
              <a:t>معلومات غير لفظية أساسا ، تتواجد فى التفاعلات الإنسانية </a:t>
            </a:r>
            <a:endParaRPr lang="ar-SA" sz="2000" b="0" dirty="0">
              <a:solidFill>
                <a:srgbClr val="E6D5EF"/>
              </a:solidFill>
              <a:latin typeface="Calibri" pitchFamily="34" charset="0"/>
              <a:ea typeface="Arial" pitchFamily="34" charset="0"/>
              <a:cs typeface="PT Bold Heading" pitchFamily="2" charset="-78"/>
            </a:endParaRPr>
          </a:p>
        </p:txBody>
      </p:sp>
      <p:sp>
        <p:nvSpPr>
          <p:cNvPr id="80911" name="Line 15"/>
          <p:cNvSpPr>
            <a:spLocks noChangeShapeType="1"/>
          </p:cNvSpPr>
          <p:nvPr/>
        </p:nvSpPr>
        <p:spPr bwMode="auto">
          <a:xfrm flipH="1">
            <a:off x="5715000" y="2362200"/>
            <a:ext cx="381000" cy="228600"/>
          </a:xfrm>
          <a:prstGeom prst="line">
            <a:avLst/>
          </a:prstGeom>
          <a:noFill/>
          <a:ln w="9525">
            <a:solidFill>
              <a:schemeClr val="tx1"/>
            </a:solidFill>
            <a:round/>
            <a:headEnd/>
            <a:tailEnd type="triangle" w="med" len="med"/>
          </a:ln>
          <a:effectLst/>
        </p:spPr>
        <p:txBody>
          <a:bodyPr/>
          <a:lstStyle/>
          <a:p>
            <a:endParaRPr lang="en-US"/>
          </a:p>
        </p:txBody>
      </p:sp>
      <p:sp>
        <p:nvSpPr>
          <p:cNvPr id="80912" name="Line 16"/>
          <p:cNvSpPr>
            <a:spLocks noChangeShapeType="1"/>
          </p:cNvSpPr>
          <p:nvPr/>
        </p:nvSpPr>
        <p:spPr bwMode="auto">
          <a:xfrm flipH="1">
            <a:off x="3962400" y="3276600"/>
            <a:ext cx="533400" cy="228600"/>
          </a:xfrm>
          <a:prstGeom prst="line">
            <a:avLst/>
          </a:prstGeom>
          <a:noFill/>
          <a:ln w="9525">
            <a:solidFill>
              <a:schemeClr val="tx1"/>
            </a:solidFill>
            <a:round/>
            <a:headEnd/>
            <a:tailEnd type="triangle" w="med" len="med"/>
          </a:ln>
          <a:effectLst/>
        </p:spPr>
        <p:txBody>
          <a:bodyPr/>
          <a:lstStyle/>
          <a:p>
            <a:endParaRPr lang="en-US"/>
          </a:p>
        </p:txBody>
      </p:sp>
      <p:sp>
        <p:nvSpPr>
          <p:cNvPr id="80913" name="Line 17"/>
          <p:cNvSpPr>
            <a:spLocks noChangeShapeType="1"/>
          </p:cNvSpPr>
          <p:nvPr/>
        </p:nvSpPr>
        <p:spPr bwMode="auto">
          <a:xfrm flipH="1">
            <a:off x="2362200" y="4191000"/>
            <a:ext cx="457200" cy="228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animBg="1"/>
      <p:bldP spid="9" grpId="0" animBg="1"/>
      <p:bldP spid="11"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0" y="609600"/>
            <a:ext cx="9144000" cy="2209800"/>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r" rtl="1"/>
            <a:r>
              <a:rPr lang="ar-EG" sz="3200" b="1" dirty="0" smtClean="0"/>
              <a:t> </a:t>
            </a:r>
            <a:r>
              <a:rPr lang="en-US" sz="3200" b="1" dirty="0" smtClean="0"/>
              <a:t> -2 </a:t>
            </a:r>
            <a:r>
              <a:rPr lang="ar-EG" sz="4800" b="1" dirty="0" smtClean="0"/>
              <a:t>نظرية العوامل المتعددة - ثورندايك :-</a:t>
            </a:r>
            <a:endParaRPr lang="en-US" sz="4800" dirty="0"/>
          </a:p>
        </p:txBody>
      </p:sp>
      <p:sp>
        <p:nvSpPr>
          <p:cNvPr id="18441" name="Rectangle 9"/>
          <p:cNvSpPr>
            <a:spLocks noChangeArrowheads="1"/>
          </p:cNvSpPr>
          <p:nvPr/>
        </p:nvSpPr>
        <p:spPr bwMode="auto">
          <a:xfrm>
            <a:off x="0" y="3581400"/>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5400" b="1" i="0" u="none" strike="noStrike" cap="none" normalizeH="0" baseline="0" dirty="0" smtClean="0">
                <a:ln>
                  <a:noFill/>
                </a:ln>
                <a:solidFill>
                  <a:schemeClr val="tx1"/>
                </a:solidFill>
                <a:effectLst/>
                <a:latin typeface="Simplified Arabic" pitchFamily="2" charset="-78"/>
                <a:ea typeface="Calibri" pitchFamily="34" charset="0"/>
                <a:cs typeface="Arial" pitchFamily="34" charset="0"/>
              </a:rPr>
              <a:t>اقترح أن هناك ثلاث صور للذكاء هى :</a:t>
            </a:r>
            <a:endParaRPr kumimoji="0" lang="ar-EG" sz="5400"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idx="4294967295"/>
          </p:nvPr>
        </p:nvSpPr>
        <p:spPr bwMode="white">
          <a:xfrm>
            <a:off x="0" y="457200"/>
            <a:ext cx="8382000" cy="369332"/>
          </a:xfrm>
        </p:spPr>
        <p:txBody>
          <a:bodyPr lIns="0" tIns="0" rIns="0" bIns="0" anchor="t">
            <a:spAutoFit/>
          </a:bodyPr>
          <a:lstStyle/>
          <a:p>
            <a:pPr algn="ctr"/>
            <a:r>
              <a:rPr lang="ar-EG" sz="2400" b="1" dirty="0" smtClean="0"/>
              <a:t>أما بعد النواتج فيشمل</a:t>
            </a:r>
            <a:endParaRPr lang="en-US" sz="2400" dirty="0">
              <a:solidFill>
                <a:srgbClr val="FF0000"/>
              </a:solidFill>
            </a:endParaRPr>
          </a:p>
        </p:txBody>
      </p:sp>
      <p:sp>
        <p:nvSpPr>
          <p:cNvPr id="80899" name="Date Placeholder 3"/>
          <p:cNvSpPr txBox="1">
            <a:spLocks noGrp="1"/>
          </p:cNvSpPr>
          <p:nvPr/>
        </p:nvSpPr>
        <p:spPr bwMode="auto">
          <a:xfrm>
            <a:off x="0" y="6172200"/>
            <a:ext cx="1905000" cy="457200"/>
          </a:xfrm>
          <a:prstGeom prst="rect">
            <a:avLst/>
          </a:prstGeom>
          <a:noFill/>
          <a:ln w="9525">
            <a:noFill/>
            <a:miter lim="800000"/>
            <a:headEnd/>
            <a:tailEnd/>
          </a:ln>
        </p:spPr>
        <p:txBody>
          <a:bodyPr/>
          <a:lstStyle/>
          <a:p>
            <a:pPr algn="l" rtl="0"/>
            <a:fld id="{81196910-2BB2-4B4B-A2A0-FD84A1E0A43E}" type="datetime1">
              <a:rPr lang="en-US" b="0">
                <a:latin typeface="Calibri" pitchFamily="34" charset="0"/>
              </a:rPr>
              <a:pPr algn="l" rtl="0"/>
              <a:t>17-Mar-20</a:t>
            </a:fld>
            <a:endParaRPr lang="en-US" b="0">
              <a:latin typeface="Calibri" pitchFamily="34" charset="0"/>
            </a:endParaRPr>
          </a:p>
        </p:txBody>
      </p:sp>
      <p:sp>
        <p:nvSpPr>
          <p:cNvPr id="80900" name="Slide Number Placeholder 5"/>
          <p:cNvSpPr txBox="1">
            <a:spLocks noGrp="1"/>
          </p:cNvSpPr>
          <p:nvPr/>
        </p:nvSpPr>
        <p:spPr bwMode="auto">
          <a:xfrm>
            <a:off x="8382000" y="6356350"/>
            <a:ext cx="762000" cy="365125"/>
          </a:xfrm>
          <a:prstGeom prst="rect">
            <a:avLst/>
          </a:prstGeom>
          <a:noFill/>
          <a:ln w="9525">
            <a:noFill/>
            <a:miter lim="800000"/>
            <a:headEnd/>
            <a:tailEnd/>
          </a:ln>
        </p:spPr>
        <p:txBody>
          <a:bodyPr/>
          <a:lstStyle/>
          <a:p>
            <a:pPr algn="l" rtl="0"/>
            <a:fld id="{BFFD74B9-775A-4EEA-B963-C781990A4855}" type="slidenum">
              <a:rPr lang="ar-SA" b="0">
                <a:latin typeface="Calibri" pitchFamily="34" charset="0"/>
              </a:rPr>
              <a:pPr algn="l" rtl="0"/>
              <a:t>20</a:t>
            </a:fld>
            <a:endParaRPr lang="en-US" b="0">
              <a:latin typeface="Calibri" pitchFamily="34" charset="0"/>
            </a:endParaRPr>
          </a:p>
        </p:txBody>
      </p:sp>
      <p:sp>
        <p:nvSpPr>
          <p:cNvPr id="7" name="Rounded Rectangle 6"/>
          <p:cNvSpPr/>
          <p:nvPr/>
        </p:nvSpPr>
        <p:spPr bwMode="auto">
          <a:xfrm>
            <a:off x="6324600" y="1828800"/>
            <a:ext cx="2165350" cy="882650"/>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a:r>
              <a:rPr lang="ar-EG" sz="2000" dirty="0" smtClean="0">
                <a:solidFill>
                  <a:srgbClr val="FFFF00"/>
                </a:solidFill>
              </a:rPr>
              <a:t>الفئات</a:t>
            </a:r>
          </a:p>
          <a:p>
            <a:pPr algn="ctr"/>
            <a:r>
              <a:rPr lang="ar-EG" sz="2000" dirty="0" smtClean="0"/>
              <a:t>مفردات أو بنود معان متعارف عليها </a:t>
            </a:r>
            <a:endParaRPr lang="ar-SA" sz="2000" b="0" dirty="0">
              <a:solidFill>
                <a:srgbClr val="E6D5EF"/>
              </a:solidFill>
              <a:latin typeface="Calibri" pitchFamily="34" charset="0"/>
              <a:ea typeface="Arial" pitchFamily="34" charset="0"/>
              <a:cs typeface="PT Bold Heading" pitchFamily="2" charset="-78"/>
            </a:endParaRPr>
          </a:p>
        </p:txBody>
      </p:sp>
      <p:sp>
        <p:nvSpPr>
          <p:cNvPr id="9" name="Rounded Rectangle 8"/>
          <p:cNvSpPr/>
          <p:nvPr/>
        </p:nvSpPr>
        <p:spPr bwMode="auto">
          <a:xfrm>
            <a:off x="6629400" y="685800"/>
            <a:ext cx="2514600" cy="1066800"/>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a:r>
              <a:rPr lang="ar-EG" sz="2000" dirty="0" smtClean="0">
                <a:solidFill>
                  <a:srgbClr val="FFFF00"/>
                </a:solidFill>
              </a:rPr>
              <a:t>الوحدات</a:t>
            </a:r>
          </a:p>
          <a:p>
            <a:pPr algn="ctr"/>
            <a:r>
              <a:rPr lang="ar-EG" sz="2000" dirty="0" smtClean="0"/>
              <a:t>مفردات محدده المعلومات أو منفصله نسبيا لها صفه الشئ</a:t>
            </a:r>
            <a:endParaRPr lang="ar-SA" sz="2000" b="0" dirty="0">
              <a:solidFill>
                <a:srgbClr val="E6D5EF"/>
              </a:solidFill>
              <a:latin typeface="Calibri" pitchFamily="34" charset="0"/>
              <a:ea typeface="Arial" pitchFamily="34" charset="0"/>
              <a:cs typeface="PT Bold Heading" pitchFamily="2" charset="-78"/>
            </a:endParaRPr>
          </a:p>
        </p:txBody>
      </p:sp>
      <p:sp>
        <p:nvSpPr>
          <p:cNvPr id="11" name="Rounded Rectangle 10"/>
          <p:cNvSpPr/>
          <p:nvPr/>
        </p:nvSpPr>
        <p:spPr bwMode="auto">
          <a:xfrm>
            <a:off x="4800600" y="2743200"/>
            <a:ext cx="3200400" cy="882650"/>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a:r>
              <a:rPr lang="ar-EG" sz="2000" dirty="0" smtClean="0">
                <a:solidFill>
                  <a:srgbClr val="FFFF00"/>
                </a:solidFill>
              </a:rPr>
              <a:t>العلاقات</a:t>
            </a:r>
          </a:p>
          <a:p>
            <a:pPr algn="ctr"/>
            <a:r>
              <a:rPr lang="ar-EG" sz="2000" dirty="0" smtClean="0"/>
              <a:t>اتصالات متعارف عليها بين وحدات المعلومات ومبنيه على المتغيرات </a:t>
            </a:r>
            <a:endParaRPr lang="ar-SA" sz="2000" b="0" dirty="0">
              <a:solidFill>
                <a:srgbClr val="E6D5EF"/>
              </a:solidFill>
              <a:latin typeface="Calibri" pitchFamily="34" charset="0"/>
              <a:ea typeface="Arial" pitchFamily="34" charset="0"/>
              <a:cs typeface="PT Bold Heading" pitchFamily="2" charset="-78"/>
            </a:endParaRPr>
          </a:p>
        </p:txBody>
      </p:sp>
      <p:sp>
        <p:nvSpPr>
          <p:cNvPr id="14" name="Rounded Rectangle 13"/>
          <p:cNvSpPr/>
          <p:nvPr/>
        </p:nvSpPr>
        <p:spPr bwMode="auto">
          <a:xfrm>
            <a:off x="4191000" y="3657600"/>
            <a:ext cx="2971800" cy="990600"/>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a:r>
              <a:rPr lang="ar-EG" sz="2000" dirty="0" smtClean="0">
                <a:solidFill>
                  <a:srgbClr val="FFFF00"/>
                </a:solidFill>
              </a:rPr>
              <a:t>التنظيمات</a:t>
            </a:r>
          </a:p>
          <a:p>
            <a:pPr algn="ctr"/>
            <a:r>
              <a:rPr lang="ar-EG" sz="2000" dirty="0" smtClean="0"/>
              <a:t>تجمعات وحدات معلومات منظمة ومنسقة فى تكوينها </a:t>
            </a:r>
            <a:endParaRPr lang="ar-SA" sz="2000" b="0" dirty="0">
              <a:solidFill>
                <a:srgbClr val="E6D5EF"/>
              </a:solidFill>
              <a:latin typeface="Calibri" pitchFamily="34" charset="0"/>
              <a:ea typeface="Arial" pitchFamily="34" charset="0"/>
              <a:cs typeface="PT Bold Heading" pitchFamily="2" charset="-78"/>
            </a:endParaRPr>
          </a:p>
        </p:txBody>
      </p:sp>
      <p:sp>
        <p:nvSpPr>
          <p:cNvPr id="2" name="Rounded Rectangle 13"/>
          <p:cNvSpPr/>
          <p:nvPr/>
        </p:nvSpPr>
        <p:spPr bwMode="auto">
          <a:xfrm>
            <a:off x="2667000" y="4648200"/>
            <a:ext cx="3200400" cy="1371600"/>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a:r>
              <a:rPr lang="ar-EG" sz="2000" dirty="0" smtClean="0">
                <a:solidFill>
                  <a:srgbClr val="FFFF00"/>
                </a:solidFill>
              </a:rPr>
              <a:t>التحويلات</a:t>
            </a:r>
          </a:p>
          <a:p>
            <a:pPr algn="ctr"/>
            <a:r>
              <a:rPr lang="ar-EG" sz="2000" dirty="0" smtClean="0"/>
              <a:t>تغيرات مختلفه الأنواع للمعلومات الحاضرة فى صورة إعادة تعريف أو تعديل .</a:t>
            </a:r>
            <a:endParaRPr lang="en-US" sz="2000" dirty="0" smtClean="0"/>
          </a:p>
          <a:p>
            <a:pPr algn="ctr"/>
            <a:r>
              <a:rPr lang="ar-EG" sz="2000" dirty="0" smtClean="0"/>
              <a:t> </a:t>
            </a:r>
            <a:endParaRPr lang="ar-SA" sz="2000" b="0" dirty="0">
              <a:solidFill>
                <a:srgbClr val="E6D5EF"/>
              </a:solidFill>
              <a:latin typeface="Calibri" pitchFamily="34" charset="0"/>
              <a:ea typeface="Arial" pitchFamily="34" charset="0"/>
              <a:cs typeface="PT Bold Heading" pitchFamily="2" charset="-78"/>
            </a:endParaRPr>
          </a:p>
        </p:txBody>
      </p:sp>
      <p:sp>
        <p:nvSpPr>
          <p:cNvPr id="80911" name="Line 15"/>
          <p:cNvSpPr>
            <a:spLocks noChangeShapeType="1"/>
          </p:cNvSpPr>
          <p:nvPr/>
        </p:nvSpPr>
        <p:spPr bwMode="auto">
          <a:xfrm flipH="1">
            <a:off x="6096000" y="1219200"/>
            <a:ext cx="381000" cy="228600"/>
          </a:xfrm>
          <a:prstGeom prst="line">
            <a:avLst/>
          </a:prstGeom>
          <a:noFill/>
          <a:ln w="9525">
            <a:solidFill>
              <a:schemeClr val="tx1"/>
            </a:solidFill>
            <a:round/>
            <a:headEnd/>
            <a:tailEnd type="triangle" w="med" len="med"/>
          </a:ln>
          <a:effectLst/>
        </p:spPr>
        <p:txBody>
          <a:bodyPr/>
          <a:lstStyle/>
          <a:p>
            <a:endParaRPr lang="en-US"/>
          </a:p>
        </p:txBody>
      </p:sp>
      <p:sp>
        <p:nvSpPr>
          <p:cNvPr id="80912" name="Line 16"/>
          <p:cNvSpPr>
            <a:spLocks noChangeShapeType="1"/>
          </p:cNvSpPr>
          <p:nvPr/>
        </p:nvSpPr>
        <p:spPr bwMode="auto">
          <a:xfrm flipH="1">
            <a:off x="5486400" y="2133600"/>
            <a:ext cx="533400" cy="228600"/>
          </a:xfrm>
          <a:prstGeom prst="line">
            <a:avLst/>
          </a:prstGeom>
          <a:noFill/>
          <a:ln w="9525">
            <a:solidFill>
              <a:schemeClr val="tx1"/>
            </a:solidFill>
            <a:round/>
            <a:headEnd/>
            <a:tailEnd type="triangle" w="med" len="med"/>
          </a:ln>
          <a:effectLst/>
        </p:spPr>
        <p:txBody>
          <a:bodyPr/>
          <a:lstStyle/>
          <a:p>
            <a:endParaRPr lang="en-US"/>
          </a:p>
        </p:txBody>
      </p:sp>
      <p:sp>
        <p:nvSpPr>
          <p:cNvPr id="80913" name="Line 17"/>
          <p:cNvSpPr>
            <a:spLocks noChangeShapeType="1"/>
          </p:cNvSpPr>
          <p:nvPr/>
        </p:nvSpPr>
        <p:spPr bwMode="auto">
          <a:xfrm flipH="1">
            <a:off x="4267200" y="3048000"/>
            <a:ext cx="457200" cy="228600"/>
          </a:xfrm>
          <a:prstGeom prst="line">
            <a:avLst/>
          </a:prstGeom>
          <a:noFill/>
          <a:ln w="9525">
            <a:solidFill>
              <a:schemeClr val="tx1"/>
            </a:solidFill>
            <a:round/>
            <a:headEnd/>
            <a:tailEnd type="triangle" w="med" len="med"/>
          </a:ln>
          <a:effectLst/>
        </p:spPr>
        <p:txBody>
          <a:bodyPr/>
          <a:lstStyle/>
          <a:p>
            <a:endParaRPr lang="en-US"/>
          </a:p>
        </p:txBody>
      </p:sp>
      <p:sp>
        <p:nvSpPr>
          <p:cNvPr id="80914" name="Line 18"/>
          <p:cNvSpPr>
            <a:spLocks noChangeShapeType="1"/>
          </p:cNvSpPr>
          <p:nvPr/>
        </p:nvSpPr>
        <p:spPr bwMode="auto">
          <a:xfrm flipH="1">
            <a:off x="3352800" y="3886200"/>
            <a:ext cx="457200" cy="228600"/>
          </a:xfrm>
          <a:prstGeom prst="line">
            <a:avLst/>
          </a:prstGeom>
          <a:noFill/>
          <a:ln w="9525">
            <a:solidFill>
              <a:schemeClr val="tx1"/>
            </a:solidFill>
            <a:round/>
            <a:headEnd/>
            <a:tailEnd type="triangle" w="med" len="med"/>
          </a:ln>
          <a:effectLst/>
        </p:spPr>
        <p:txBody>
          <a:bodyPr/>
          <a:lstStyle/>
          <a:p>
            <a:endParaRPr lang="en-US"/>
          </a:p>
        </p:txBody>
      </p:sp>
      <p:sp>
        <p:nvSpPr>
          <p:cNvPr id="15" name="Rounded Rectangle 13"/>
          <p:cNvSpPr/>
          <p:nvPr/>
        </p:nvSpPr>
        <p:spPr bwMode="auto">
          <a:xfrm>
            <a:off x="838200" y="5975350"/>
            <a:ext cx="2819400" cy="882650"/>
          </a:xfrm>
          <a:prstGeom prst="roundRect">
            <a:avLst>
              <a:gd name="adj" fmla="val 0"/>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lIns="91436" tIns="45718" rIns="91436" bIns="45718" anchor="ctr"/>
          <a:lstStyle/>
          <a:p>
            <a:pPr algn="ctr"/>
            <a:r>
              <a:rPr lang="ar-EG" sz="2000" dirty="0" smtClean="0">
                <a:solidFill>
                  <a:srgbClr val="FFFF00"/>
                </a:solidFill>
              </a:rPr>
              <a:t>التضمينات</a:t>
            </a:r>
          </a:p>
          <a:p>
            <a:pPr algn="ctr"/>
            <a:r>
              <a:rPr lang="ar-EG" sz="2000" dirty="0" smtClean="0"/>
              <a:t>تقدير استقراءات للمعلومات توقعات تنبؤات مقدمات </a:t>
            </a:r>
            <a:endParaRPr lang="ar-SA" sz="2000" b="0" dirty="0">
              <a:solidFill>
                <a:srgbClr val="E6D5EF"/>
              </a:solidFill>
              <a:latin typeface="Calibri" pitchFamily="34" charset="0"/>
              <a:ea typeface="Arial" pitchFamily="34" charset="0"/>
              <a:cs typeface="PT Bold Heading" pitchFamily="2" charset="-78"/>
            </a:endParaRPr>
          </a:p>
        </p:txBody>
      </p:sp>
      <p:sp>
        <p:nvSpPr>
          <p:cNvPr id="16" name="Line 18"/>
          <p:cNvSpPr>
            <a:spLocks noChangeShapeType="1"/>
          </p:cNvSpPr>
          <p:nvPr/>
        </p:nvSpPr>
        <p:spPr bwMode="auto">
          <a:xfrm flipH="1">
            <a:off x="1981200" y="4800600"/>
            <a:ext cx="457200" cy="228600"/>
          </a:xfrm>
          <a:prstGeom prst="line">
            <a:avLst/>
          </a:prstGeom>
          <a:noFill/>
          <a:ln w="9525">
            <a:solidFill>
              <a:schemeClr val="tx1"/>
            </a:solidFill>
            <a:round/>
            <a:headEnd/>
            <a:tailEnd type="triangle" w="med" len="med"/>
          </a:ln>
          <a:effectLst/>
        </p:spPr>
        <p:txBody>
          <a:bodyPr/>
          <a:lstStyle/>
          <a:p>
            <a:endParaRPr lang="en-US"/>
          </a:p>
        </p:txBody>
      </p:sp>
      <p:sp>
        <p:nvSpPr>
          <p:cNvPr id="17" name="Rectangle 16"/>
          <p:cNvSpPr/>
          <p:nvPr/>
        </p:nvSpPr>
        <p:spPr>
          <a:xfrm>
            <a:off x="1143000" y="1447800"/>
            <a:ext cx="2590800" cy="400110"/>
          </a:xfrm>
          <a:prstGeom prst="rect">
            <a:avLst/>
          </a:prstGeom>
        </p:spPr>
        <p:txBody>
          <a:bodyPr wrap="square">
            <a:spAutoFit/>
          </a:bodyPr>
          <a:lstStyle/>
          <a:p>
            <a:r>
              <a:rPr lang="ar-EG" sz="2000" dirty="0" smtClean="0"/>
              <a:t>أى ماذا ينتج العقل ؟ </a:t>
            </a:r>
            <a:endParaRPr lang="en-US" sz="200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linds(horizontal)">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animBg="1"/>
      <p:bldP spid="9" grpId="0" animBg="1"/>
      <p:bldP spid="11" grpId="0" animBg="1"/>
      <p:bldP spid="14" grpId="0" animBg="1"/>
      <p:bldP spid="2"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6096000" y="1447800"/>
            <a:ext cx="2590800" cy="22860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marL="342900" indent="-342900">
              <a:buAutoNum type="arabic1Minus"/>
            </a:pPr>
            <a:r>
              <a:rPr lang="ar-EG" u="sng" dirty="0" smtClean="0">
                <a:solidFill>
                  <a:srgbClr val="FFFF00"/>
                </a:solidFill>
              </a:rPr>
              <a:t>البصرى :</a:t>
            </a:r>
          </a:p>
          <a:p>
            <a:pPr marL="342900" indent="-342900"/>
            <a:r>
              <a:rPr lang="ar-EG" dirty="0" smtClean="0"/>
              <a:t> حيث تتكون المعلومات مباشرة من تنبية أو إثارة شبكية العين أو تنشأ غير مباشرة فى شكل صورة ذهنيه لنفس الشخص .</a:t>
            </a:r>
            <a:endParaRPr lang="en-US" dirty="0"/>
          </a:p>
        </p:txBody>
      </p:sp>
      <p:sp>
        <p:nvSpPr>
          <p:cNvPr id="4" name="Rectangle 3"/>
          <p:cNvSpPr/>
          <p:nvPr/>
        </p:nvSpPr>
        <p:spPr bwMode="auto">
          <a:xfrm>
            <a:off x="2209800" y="1524000"/>
            <a:ext cx="2743200" cy="19812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2813" rtl="0">
              <a:buFontTx/>
              <a:buChar char="-"/>
            </a:pPr>
            <a:r>
              <a:rPr lang="ar-EG" sz="1600" u="sng" dirty="0" smtClean="0">
                <a:solidFill>
                  <a:srgbClr val="FFFF00"/>
                </a:solidFill>
              </a:rPr>
              <a:t>ب - سمعى :</a:t>
            </a:r>
            <a:r>
              <a:rPr lang="ar-EG" sz="1600" dirty="0" smtClean="0"/>
              <a:t> </a:t>
            </a:r>
          </a:p>
          <a:p>
            <a:pPr algn="ctr" defTabSz="912813" rtl="0">
              <a:buFontTx/>
              <a:buChar char="-"/>
            </a:pPr>
            <a:r>
              <a:rPr lang="ar-EG" dirty="0" smtClean="0"/>
              <a:t>حيث تتكون المعلومات مباشرة من تنبيه المستقبلات فى الأذن الداخلية أو تنشأ غير مباشرة فى شكل صورة ذهنية لنفس الشخص</a:t>
            </a:r>
            <a:r>
              <a:rPr lang="ar-EG" sz="3600" dirty="0" smtClean="0"/>
              <a:t> </a:t>
            </a:r>
            <a:endParaRPr lang="en-US" sz="3600" dirty="0" smtClean="0"/>
          </a:p>
        </p:txBody>
      </p:sp>
      <p:sp>
        <p:nvSpPr>
          <p:cNvPr id="5" name="Rectangle 4"/>
          <p:cNvSpPr/>
          <p:nvPr/>
        </p:nvSpPr>
        <p:spPr bwMode="auto">
          <a:xfrm>
            <a:off x="0" y="3886200"/>
            <a:ext cx="9144000" cy="220980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lIns="91436" tIns="45718" rIns="91436" bIns="45718" anchor="ctr"/>
          <a:lstStyle/>
          <a:p>
            <a:pPr algn="ctr" defTabSz="912813" rtl="0"/>
            <a:r>
              <a:rPr lang="ar-EG" sz="2800" dirty="0" smtClean="0"/>
              <a:t>وبذلك تصبح المحتويات خمسه هى (السلوكية والسيمانتيه والرمزية والسمعية والبصرية) أى يصبح عدد الخلايا المتوقعه 5 محتويات × 5 عمليات × 6 نواتج = 150 خليه متوقعه </a:t>
            </a:r>
            <a:endParaRPr lang="en-US" sz="2800" dirty="0">
              <a:solidFill>
                <a:schemeClr val="tx1"/>
              </a:solidFill>
              <a:effectLst>
                <a:outerShdw blurRad="38100" dist="38100" dir="2700000" algn="tl">
                  <a:srgbClr val="C0C0C0"/>
                </a:outerShdw>
              </a:effectLst>
              <a:latin typeface="Calibri" pitchFamily="34" charset="0"/>
              <a:cs typeface="PT Bold Heading" pitchFamily="2" charset="-78"/>
            </a:endParaRPr>
          </a:p>
        </p:txBody>
      </p:sp>
      <p:sp>
        <p:nvSpPr>
          <p:cNvPr id="85009" name="Rectangle 17"/>
          <p:cNvSpPr>
            <a:spLocks noChangeArrowheads="1"/>
          </p:cNvSpPr>
          <p:nvPr/>
        </p:nvSpPr>
        <p:spPr bwMode="auto">
          <a:xfrm>
            <a:off x="2895600" y="609600"/>
            <a:ext cx="4003676" cy="369332"/>
          </a:xfrm>
          <a:prstGeom prst="rect">
            <a:avLst/>
          </a:prstGeom>
          <a:noFill/>
          <a:ln w="9525">
            <a:noFill/>
            <a:miter lim="800000"/>
            <a:headEnd/>
            <a:tailEnd/>
          </a:ln>
          <a:effectLst/>
        </p:spPr>
        <p:txBody>
          <a:bodyPr wrap="square">
            <a:spAutoFit/>
          </a:bodyPr>
          <a:lstStyle/>
          <a:p>
            <a:r>
              <a:rPr lang="ar-EG" dirty="0" smtClean="0">
                <a:solidFill>
                  <a:srgbClr val="FF0000"/>
                </a:solidFill>
              </a:rPr>
              <a:t>قام جيلفورد بفصل المحتوى الشكلى إلى قسمين هما</a:t>
            </a:r>
            <a:endParaRPr lang="en-US" dirty="0">
              <a:solidFill>
                <a:srgbClr val="FF0000"/>
              </a:solidFill>
              <a:effectLst>
                <a:outerShdw blurRad="38100" dist="38100" dir="2700000" algn="tl">
                  <a:srgbClr val="C0C0C0"/>
                </a:outerShdw>
              </a:effectLst>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ircular Arrow 9"/>
          <p:cNvSpPr/>
          <p:nvPr/>
        </p:nvSpPr>
        <p:spPr>
          <a:xfrm>
            <a:off x="1487488" y="344488"/>
            <a:ext cx="6169025" cy="6169025"/>
          </a:xfrm>
          <a:prstGeom prst="circularArrow">
            <a:avLst>
              <a:gd name="adj1" fmla="val 5274"/>
              <a:gd name="adj2" fmla="val 312630"/>
              <a:gd name="adj3" fmla="val 14240626"/>
              <a:gd name="adj4" fmla="val 17119711"/>
              <a:gd name="adj5" fmla="val 5477"/>
            </a:avLst>
          </a:prstGeom>
        </p:spPr>
        <p:style>
          <a:lnRef idx="0">
            <a:schemeClr val="dk1">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grpSp>
        <p:nvGrpSpPr>
          <p:cNvPr id="2" name="Group 3"/>
          <p:cNvGrpSpPr>
            <a:grpSpLocks/>
          </p:cNvGrpSpPr>
          <p:nvPr/>
        </p:nvGrpSpPr>
        <p:grpSpPr bwMode="auto">
          <a:xfrm>
            <a:off x="6553200" y="2514600"/>
            <a:ext cx="2328863" cy="1163638"/>
            <a:chOff x="2514610" y="0"/>
            <a:chExt cx="2328862" cy="1164431"/>
          </a:xfrm>
        </p:grpSpPr>
        <p:sp>
          <p:nvSpPr>
            <p:cNvPr id="5" name="Rounded Rectangle 4"/>
            <p:cNvSpPr/>
            <p:nvPr/>
          </p:nvSpPr>
          <p:spPr>
            <a:xfrm>
              <a:off x="2514610" y="0"/>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0"/>
              </a:schemeClr>
            </a:fillRef>
            <a:effectRef idx="3">
              <a:schemeClr val="accent2">
                <a:alpha val="90000"/>
                <a:hueOff val="0"/>
                <a:satOff val="0"/>
                <a:lumOff val="0"/>
                <a:alphaOff val="0"/>
              </a:schemeClr>
            </a:effectRef>
            <a:fontRef idx="minor">
              <a:schemeClr val="lt1"/>
            </a:fontRef>
          </p:style>
        </p:sp>
        <p:sp>
          <p:nvSpPr>
            <p:cNvPr id="6" name="Rounded Rectangle 4"/>
            <p:cNvSpPr/>
            <p:nvPr/>
          </p:nvSpPr>
          <p:spPr>
            <a:xfrm>
              <a:off x="2571760" y="57189"/>
              <a:ext cx="2214562"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100" b="0" dirty="0" smtClean="0">
                  <a:solidFill>
                    <a:srgbClr val="FFFFFF"/>
                  </a:solidFill>
                  <a:effectLst>
                    <a:outerShdw blurRad="38100" dist="38100" dir="2700000" algn="tl">
                      <a:srgbClr val="C0C0C0"/>
                    </a:outerShdw>
                  </a:effectLst>
                  <a:latin typeface="Calibri" pitchFamily="34" charset="0"/>
                  <a:cs typeface="PT Bold Heading" pitchFamily="2" charset="-78"/>
                </a:rPr>
                <a:t>ا</a:t>
              </a:r>
              <a:r>
                <a:rPr lang="ar-EG" sz="2400" dirty="0" smtClean="0"/>
                <a:t>2- االسمعى: </a:t>
              </a:r>
              <a:endParaRPr lang="en-US" sz="2100" b="0" dirty="0">
                <a:solidFill>
                  <a:srgbClr val="FFFFFF"/>
                </a:solidFill>
                <a:latin typeface="Calibri" pitchFamily="34" charset="0"/>
                <a:cs typeface="Arial" pitchFamily="34" charset="0"/>
              </a:endParaRPr>
            </a:p>
          </p:txBody>
        </p:sp>
      </p:grpSp>
      <p:grpSp>
        <p:nvGrpSpPr>
          <p:cNvPr id="3" name="Group 6"/>
          <p:cNvGrpSpPr>
            <a:grpSpLocks/>
          </p:cNvGrpSpPr>
          <p:nvPr/>
        </p:nvGrpSpPr>
        <p:grpSpPr bwMode="auto">
          <a:xfrm>
            <a:off x="3462338" y="152400"/>
            <a:ext cx="2328862" cy="1163638"/>
            <a:chOff x="3093718" y="-42872"/>
            <a:chExt cx="2328862" cy="1164431"/>
          </a:xfrm>
        </p:grpSpPr>
        <p:sp>
          <p:nvSpPr>
            <p:cNvPr id="17" name="Rounded Rectangle 7"/>
            <p:cNvSpPr/>
            <p:nvPr/>
          </p:nvSpPr>
          <p:spPr>
            <a:xfrm>
              <a:off x="3093718" y="-42872"/>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8000"/>
              </a:schemeClr>
            </a:fillRef>
            <a:effectRef idx="3">
              <a:schemeClr val="accent2">
                <a:alpha val="90000"/>
                <a:hueOff val="0"/>
                <a:satOff val="0"/>
                <a:lumOff val="0"/>
                <a:alphaOff val="-8000"/>
              </a:schemeClr>
            </a:effectRef>
            <a:fontRef idx="minor">
              <a:schemeClr val="lt1"/>
            </a:fontRef>
          </p:style>
        </p:sp>
        <p:sp>
          <p:nvSpPr>
            <p:cNvPr id="20" name="Rounded Rectangle 4"/>
            <p:cNvSpPr/>
            <p:nvPr/>
          </p:nvSpPr>
          <p:spPr>
            <a:xfrm>
              <a:off x="3136580" y="33380"/>
              <a:ext cx="2214563"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100" b="0" dirty="0" smtClean="0">
                  <a:solidFill>
                    <a:srgbClr val="FFFFFF"/>
                  </a:solidFill>
                  <a:effectLst>
                    <a:outerShdw blurRad="38100" dist="38100" dir="2700000" algn="tl">
                      <a:srgbClr val="C0C0C0"/>
                    </a:outerShdw>
                  </a:effectLst>
                  <a:latin typeface="Calibri" pitchFamily="34" charset="0"/>
                  <a:cs typeface="PT Bold Heading" pitchFamily="2" charset="-78"/>
                </a:rPr>
                <a:t>1</a:t>
              </a:r>
              <a:r>
                <a:rPr lang="ar-EG" sz="2400" dirty="0" smtClean="0"/>
                <a:t>- البصرى</a:t>
              </a:r>
              <a:endParaRPr lang="en-US" sz="2100" b="0" dirty="0">
                <a:solidFill>
                  <a:srgbClr val="FFFFFF"/>
                </a:solidFill>
                <a:latin typeface="Calibri" pitchFamily="34" charset="0"/>
                <a:cs typeface="Arial" pitchFamily="34" charset="0"/>
              </a:endParaRPr>
            </a:p>
          </p:txBody>
        </p:sp>
      </p:grpSp>
      <p:grpSp>
        <p:nvGrpSpPr>
          <p:cNvPr id="4" name="Group 10"/>
          <p:cNvGrpSpPr>
            <a:grpSpLocks/>
          </p:cNvGrpSpPr>
          <p:nvPr/>
        </p:nvGrpSpPr>
        <p:grpSpPr bwMode="auto">
          <a:xfrm>
            <a:off x="5638800" y="4724400"/>
            <a:ext cx="2328863" cy="1163638"/>
            <a:chOff x="4660580" y="3755239"/>
            <a:chExt cx="2328862" cy="1164431"/>
          </a:xfrm>
        </p:grpSpPr>
        <p:sp>
          <p:nvSpPr>
            <p:cNvPr id="12" name="Rounded Rectangle 11"/>
            <p:cNvSpPr/>
            <p:nvPr/>
          </p:nvSpPr>
          <p:spPr>
            <a:xfrm>
              <a:off x="4660580" y="3755239"/>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16000"/>
              </a:schemeClr>
            </a:fillRef>
            <a:effectRef idx="3">
              <a:schemeClr val="accent2">
                <a:alpha val="90000"/>
                <a:hueOff val="0"/>
                <a:satOff val="0"/>
                <a:lumOff val="0"/>
                <a:alphaOff val="-16000"/>
              </a:schemeClr>
            </a:effectRef>
            <a:fontRef idx="minor">
              <a:schemeClr val="lt1"/>
            </a:fontRef>
          </p:style>
        </p:sp>
        <p:sp>
          <p:nvSpPr>
            <p:cNvPr id="13" name="Rounded Rectangle 4"/>
            <p:cNvSpPr/>
            <p:nvPr/>
          </p:nvSpPr>
          <p:spPr>
            <a:xfrm>
              <a:off x="4717730" y="3812428"/>
              <a:ext cx="2214562"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100" b="0" dirty="0" smtClean="0">
                  <a:solidFill>
                    <a:srgbClr val="FFFFFF"/>
                  </a:solidFill>
                  <a:effectLst>
                    <a:outerShdw blurRad="38100" dist="38100" dir="2700000" algn="tl">
                      <a:srgbClr val="C0C0C0"/>
                    </a:outerShdw>
                  </a:effectLst>
                  <a:latin typeface="Calibri" pitchFamily="34" charset="0"/>
                  <a:cs typeface="PT Bold Heading" pitchFamily="2" charset="-78"/>
                </a:rPr>
                <a:t>ا</a:t>
              </a:r>
              <a:r>
                <a:rPr lang="ar-EG" sz="2400" dirty="0" smtClean="0"/>
                <a:t>الرمزى</a:t>
              </a:r>
              <a:endParaRPr lang="en-US" sz="2100" b="0" dirty="0">
                <a:solidFill>
                  <a:srgbClr val="FFFFFF"/>
                </a:solidFill>
                <a:latin typeface="Calibri" pitchFamily="34" charset="0"/>
                <a:cs typeface="Arial" pitchFamily="34" charset="0"/>
              </a:endParaRPr>
            </a:p>
          </p:txBody>
        </p:sp>
      </p:grpSp>
      <p:grpSp>
        <p:nvGrpSpPr>
          <p:cNvPr id="7" name="Group 13"/>
          <p:cNvGrpSpPr>
            <a:grpSpLocks/>
          </p:cNvGrpSpPr>
          <p:nvPr/>
        </p:nvGrpSpPr>
        <p:grpSpPr bwMode="auto">
          <a:xfrm>
            <a:off x="2133600" y="5334000"/>
            <a:ext cx="2328863" cy="1163638"/>
            <a:chOff x="2499566" y="5004785"/>
            <a:chExt cx="2328862" cy="1164431"/>
          </a:xfrm>
        </p:grpSpPr>
        <p:sp>
          <p:nvSpPr>
            <p:cNvPr id="15" name="Rounded Rectangle 14"/>
            <p:cNvSpPr/>
            <p:nvPr/>
          </p:nvSpPr>
          <p:spPr>
            <a:xfrm>
              <a:off x="2499566" y="5004785"/>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24000"/>
              </a:schemeClr>
            </a:fillRef>
            <a:effectRef idx="3">
              <a:schemeClr val="accent2">
                <a:alpha val="90000"/>
                <a:hueOff val="0"/>
                <a:satOff val="0"/>
                <a:lumOff val="0"/>
                <a:alphaOff val="-24000"/>
              </a:schemeClr>
            </a:effectRef>
            <a:fontRef idx="minor">
              <a:schemeClr val="lt1"/>
            </a:fontRef>
          </p:style>
        </p:sp>
        <p:sp>
          <p:nvSpPr>
            <p:cNvPr id="16" name="Rounded Rectangle 4"/>
            <p:cNvSpPr/>
            <p:nvPr/>
          </p:nvSpPr>
          <p:spPr>
            <a:xfrm>
              <a:off x="2556716" y="5061974"/>
              <a:ext cx="2214562"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400" dirty="0" smtClean="0"/>
                <a:t>السيمانتى</a:t>
              </a:r>
              <a:endParaRPr lang="en-US" sz="2100" b="0" dirty="0">
                <a:solidFill>
                  <a:srgbClr val="FFFFFF"/>
                </a:solidFill>
                <a:latin typeface="Calibri" pitchFamily="34" charset="0"/>
                <a:cs typeface="Arial" pitchFamily="34" charset="0"/>
              </a:endParaRPr>
            </a:p>
          </p:txBody>
        </p:sp>
      </p:grpSp>
      <p:grpSp>
        <p:nvGrpSpPr>
          <p:cNvPr id="11" name="Group 16"/>
          <p:cNvGrpSpPr>
            <a:grpSpLocks/>
          </p:cNvGrpSpPr>
          <p:nvPr/>
        </p:nvGrpSpPr>
        <p:grpSpPr bwMode="auto">
          <a:xfrm>
            <a:off x="381000" y="2514600"/>
            <a:ext cx="2328863" cy="1163638"/>
            <a:chOff x="325757" y="3755239"/>
            <a:chExt cx="2328862" cy="1164431"/>
          </a:xfrm>
        </p:grpSpPr>
        <p:sp>
          <p:nvSpPr>
            <p:cNvPr id="18" name="Rounded Rectangle 17"/>
            <p:cNvSpPr/>
            <p:nvPr/>
          </p:nvSpPr>
          <p:spPr>
            <a:xfrm>
              <a:off x="325757" y="3755239"/>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32000"/>
              </a:schemeClr>
            </a:fillRef>
            <a:effectRef idx="3">
              <a:schemeClr val="accent2">
                <a:alpha val="90000"/>
                <a:hueOff val="0"/>
                <a:satOff val="0"/>
                <a:lumOff val="0"/>
                <a:alphaOff val="-32000"/>
              </a:schemeClr>
            </a:effectRef>
            <a:fontRef idx="minor">
              <a:schemeClr val="lt1"/>
            </a:fontRef>
          </p:style>
        </p:sp>
        <p:sp>
          <p:nvSpPr>
            <p:cNvPr id="19" name="Rounded Rectangle 4"/>
            <p:cNvSpPr/>
            <p:nvPr/>
          </p:nvSpPr>
          <p:spPr>
            <a:xfrm>
              <a:off x="382907" y="3812428"/>
              <a:ext cx="2214562"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400" dirty="0" smtClean="0"/>
                <a:t>السلوكى</a:t>
              </a:r>
              <a:endParaRPr lang="en-US" sz="2100" dirty="0">
                <a:solidFill>
                  <a:srgbClr val="FFFFFF"/>
                </a:solidFill>
                <a:latin typeface="Calibri" pitchFamily="34" charset="0"/>
                <a:cs typeface="Arial" pitchFamily="34" charset="0"/>
              </a:endParaRPr>
            </a:p>
          </p:txBody>
        </p:sp>
      </p:grpSp>
      <p:grpSp>
        <p:nvGrpSpPr>
          <p:cNvPr id="14" name="Group 6"/>
          <p:cNvGrpSpPr>
            <a:grpSpLocks/>
          </p:cNvGrpSpPr>
          <p:nvPr/>
        </p:nvGrpSpPr>
        <p:grpSpPr bwMode="auto">
          <a:xfrm>
            <a:off x="3124200" y="2286000"/>
            <a:ext cx="2819400" cy="1828800"/>
            <a:chOff x="3093718" y="-42872"/>
            <a:chExt cx="2328862" cy="1164431"/>
          </a:xfrm>
        </p:grpSpPr>
        <p:sp>
          <p:nvSpPr>
            <p:cNvPr id="8" name="Rounded Rectangle 7"/>
            <p:cNvSpPr/>
            <p:nvPr/>
          </p:nvSpPr>
          <p:spPr>
            <a:xfrm>
              <a:off x="3093718" y="-42872"/>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8000"/>
              </a:schemeClr>
            </a:fillRef>
            <a:effectRef idx="3">
              <a:schemeClr val="accent2">
                <a:alpha val="90000"/>
                <a:hueOff val="0"/>
                <a:satOff val="0"/>
                <a:lumOff val="0"/>
                <a:alphaOff val="-8000"/>
              </a:schemeClr>
            </a:effectRef>
            <a:fontRef idx="minor">
              <a:schemeClr val="lt1"/>
            </a:fontRef>
          </p:style>
        </p:sp>
        <p:sp>
          <p:nvSpPr>
            <p:cNvPr id="9" name="Rounded Rectangle 4"/>
            <p:cNvSpPr/>
            <p:nvPr/>
          </p:nvSpPr>
          <p:spPr>
            <a:xfrm>
              <a:off x="3136581" y="33380"/>
              <a:ext cx="2214561"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400" dirty="0" smtClean="0"/>
                <a:t>5 محتويات </a:t>
              </a:r>
              <a:endParaRPr lang="en-US" sz="2100" b="0" dirty="0">
                <a:solidFill>
                  <a:srgbClr val="FFFFFF"/>
                </a:solidFill>
                <a:latin typeface="Calibri" pitchFamily="34" charset="0"/>
                <a:cs typeface="Arial" pitchFamily="34" charset="0"/>
              </a:endParaRPr>
            </a:p>
          </p:txBody>
        </p:sp>
      </p:grpSp>
      <p:sp>
        <p:nvSpPr>
          <p:cNvPr id="384001" name="Rectangle 1"/>
          <p:cNvSpPr>
            <a:spLocks noChangeArrowheads="1"/>
          </p:cNvSpPr>
          <p:nvPr/>
        </p:nvSpPr>
        <p:spPr bwMode="auto">
          <a:xfrm>
            <a:off x="5594633" y="0"/>
            <a:ext cx="3549369"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r>
              <a:rPr lang="ar-EG" sz="1400" dirty="0" smtClean="0"/>
              <a:t>وبذلك يصبح الشكل النهائى لنموذج تركيب العقل كالآتى : </a:t>
            </a:r>
            <a:r>
              <a:rPr kumimoji="0" lang="ar-EG" sz="1400" b="1" i="0" u="sng" strike="noStrike" cap="none" normalizeH="0" baseline="0" dirty="0" smtClean="0">
                <a:ln>
                  <a:noFill/>
                </a:ln>
                <a:solidFill>
                  <a:schemeClr val="tx1"/>
                </a:solidFill>
                <a:effectLst/>
                <a:latin typeface="Simplified Arabic" pitchFamily="2" charset="-78"/>
                <a:ea typeface="Calibri" pitchFamily="34" charset="0"/>
                <a:cs typeface="Arial" pitchFamily="34" charset="0"/>
              </a:rPr>
              <a:t>:</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ircular Arrow 9"/>
          <p:cNvSpPr/>
          <p:nvPr/>
        </p:nvSpPr>
        <p:spPr>
          <a:xfrm>
            <a:off x="1600200" y="457200"/>
            <a:ext cx="6169025" cy="6169025"/>
          </a:xfrm>
          <a:prstGeom prst="circularArrow">
            <a:avLst>
              <a:gd name="adj1" fmla="val 5274"/>
              <a:gd name="adj2" fmla="val 312630"/>
              <a:gd name="adj3" fmla="val 14240626"/>
              <a:gd name="adj4" fmla="val 17119711"/>
              <a:gd name="adj5" fmla="val 5477"/>
            </a:avLst>
          </a:prstGeom>
        </p:spPr>
        <p:style>
          <a:lnRef idx="0">
            <a:schemeClr val="dk1">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grpSp>
        <p:nvGrpSpPr>
          <p:cNvPr id="2" name="Group 3"/>
          <p:cNvGrpSpPr>
            <a:grpSpLocks/>
          </p:cNvGrpSpPr>
          <p:nvPr/>
        </p:nvGrpSpPr>
        <p:grpSpPr bwMode="auto">
          <a:xfrm>
            <a:off x="6248400" y="2209800"/>
            <a:ext cx="2328863" cy="1163638"/>
            <a:chOff x="2514610" y="0"/>
            <a:chExt cx="2328862" cy="1164431"/>
          </a:xfrm>
        </p:grpSpPr>
        <p:sp>
          <p:nvSpPr>
            <p:cNvPr id="5" name="Rounded Rectangle 4"/>
            <p:cNvSpPr/>
            <p:nvPr/>
          </p:nvSpPr>
          <p:spPr>
            <a:xfrm>
              <a:off x="2514610" y="0"/>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0"/>
              </a:schemeClr>
            </a:fillRef>
            <a:effectRef idx="3">
              <a:schemeClr val="accent2">
                <a:alpha val="90000"/>
                <a:hueOff val="0"/>
                <a:satOff val="0"/>
                <a:lumOff val="0"/>
                <a:alphaOff val="0"/>
              </a:schemeClr>
            </a:effectRef>
            <a:fontRef idx="minor">
              <a:schemeClr val="lt1"/>
            </a:fontRef>
          </p:style>
        </p:sp>
        <p:sp>
          <p:nvSpPr>
            <p:cNvPr id="6" name="Rounded Rectangle 4"/>
            <p:cNvSpPr/>
            <p:nvPr/>
          </p:nvSpPr>
          <p:spPr>
            <a:xfrm>
              <a:off x="2571760" y="57189"/>
              <a:ext cx="2214562"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100" b="0" dirty="0" smtClean="0">
                  <a:solidFill>
                    <a:srgbClr val="FFFFFF"/>
                  </a:solidFill>
                  <a:effectLst>
                    <a:outerShdw blurRad="38100" dist="38100" dir="2700000" algn="tl">
                      <a:srgbClr val="C0C0C0"/>
                    </a:outerShdw>
                  </a:effectLst>
                  <a:latin typeface="Calibri" pitchFamily="34" charset="0"/>
                  <a:cs typeface="PT Bold Heading" pitchFamily="2" charset="-78"/>
                </a:rPr>
                <a:t>ا</a:t>
              </a:r>
              <a:r>
                <a:rPr lang="ar-EG" sz="2400" dirty="0" smtClean="0"/>
                <a:t>2- ذاكرة الحفظ : </a:t>
              </a:r>
              <a:endParaRPr lang="en-US" sz="2100" b="0" dirty="0">
                <a:solidFill>
                  <a:srgbClr val="FFFFFF"/>
                </a:solidFill>
                <a:latin typeface="Calibri" pitchFamily="34" charset="0"/>
                <a:cs typeface="Arial" pitchFamily="34" charset="0"/>
              </a:endParaRPr>
            </a:p>
          </p:txBody>
        </p:sp>
      </p:grpSp>
      <p:grpSp>
        <p:nvGrpSpPr>
          <p:cNvPr id="3" name="Group 6"/>
          <p:cNvGrpSpPr>
            <a:grpSpLocks/>
          </p:cNvGrpSpPr>
          <p:nvPr/>
        </p:nvGrpSpPr>
        <p:grpSpPr bwMode="auto">
          <a:xfrm>
            <a:off x="3462338" y="152400"/>
            <a:ext cx="2328862" cy="1163638"/>
            <a:chOff x="3093718" y="-42872"/>
            <a:chExt cx="2328862" cy="1164431"/>
          </a:xfrm>
        </p:grpSpPr>
        <p:sp>
          <p:nvSpPr>
            <p:cNvPr id="17" name="Rounded Rectangle 7"/>
            <p:cNvSpPr/>
            <p:nvPr/>
          </p:nvSpPr>
          <p:spPr>
            <a:xfrm>
              <a:off x="3093718" y="-42872"/>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8000"/>
              </a:schemeClr>
            </a:fillRef>
            <a:effectRef idx="3">
              <a:schemeClr val="accent2">
                <a:alpha val="90000"/>
                <a:hueOff val="0"/>
                <a:satOff val="0"/>
                <a:lumOff val="0"/>
                <a:alphaOff val="-8000"/>
              </a:schemeClr>
            </a:effectRef>
            <a:fontRef idx="minor">
              <a:schemeClr val="lt1"/>
            </a:fontRef>
          </p:style>
        </p:sp>
        <p:sp>
          <p:nvSpPr>
            <p:cNvPr id="20" name="Rounded Rectangle 4"/>
            <p:cNvSpPr/>
            <p:nvPr/>
          </p:nvSpPr>
          <p:spPr>
            <a:xfrm>
              <a:off x="3136580" y="33380"/>
              <a:ext cx="2214563"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100" b="0" dirty="0" smtClean="0">
                  <a:solidFill>
                    <a:srgbClr val="FFFFFF"/>
                  </a:solidFill>
                  <a:effectLst>
                    <a:outerShdw blurRad="38100" dist="38100" dir="2700000" algn="tl">
                      <a:srgbClr val="C0C0C0"/>
                    </a:outerShdw>
                  </a:effectLst>
                  <a:latin typeface="Calibri" pitchFamily="34" charset="0"/>
                  <a:cs typeface="PT Bold Heading" pitchFamily="2" charset="-78"/>
                </a:rPr>
                <a:t>1</a:t>
              </a:r>
              <a:r>
                <a:rPr lang="ar-EG" sz="2400" dirty="0" smtClean="0"/>
                <a:t>- االمعرفة</a:t>
              </a:r>
              <a:endParaRPr lang="en-US" sz="2100" b="0" dirty="0">
                <a:solidFill>
                  <a:srgbClr val="FFFFFF"/>
                </a:solidFill>
                <a:latin typeface="Calibri" pitchFamily="34" charset="0"/>
                <a:cs typeface="Arial" pitchFamily="34" charset="0"/>
              </a:endParaRPr>
            </a:p>
          </p:txBody>
        </p:sp>
      </p:grpSp>
      <p:grpSp>
        <p:nvGrpSpPr>
          <p:cNvPr id="4" name="Group 10"/>
          <p:cNvGrpSpPr>
            <a:grpSpLocks/>
          </p:cNvGrpSpPr>
          <p:nvPr/>
        </p:nvGrpSpPr>
        <p:grpSpPr bwMode="auto">
          <a:xfrm>
            <a:off x="5867400" y="4953000"/>
            <a:ext cx="2328863" cy="1163638"/>
            <a:chOff x="4660580" y="3755239"/>
            <a:chExt cx="2328862" cy="1164431"/>
          </a:xfrm>
        </p:grpSpPr>
        <p:sp>
          <p:nvSpPr>
            <p:cNvPr id="12" name="Rounded Rectangle 11"/>
            <p:cNvSpPr/>
            <p:nvPr/>
          </p:nvSpPr>
          <p:spPr>
            <a:xfrm>
              <a:off x="4660580" y="3755239"/>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16000"/>
              </a:schemeClr>
            </a:fillRef>
            <a:effectRef idx="3">
              <a:schemeClr val="accent2">
                <a:alpha val="90000"/>
                <a:hueOff val="0"/>
                <a:satOff val="0"/>
                <a:lumOff val="0"/>
                <a:alphaOff val="-16000"/>
              </a:schemeClr>
            </a:effectRef>
            <a:fontRef idx="minor">
              <a:schemeClr val="lt1"/>
            </a:fontRef>
          </p:style>
        </p:sp>
        <p:sp>
          <p:nvSpPr>
            <p:cNvPr id="13" name="Rounded Rectangle 4"/>
            <p:cNvSpPr/>
            <p:nvPr/>
          </p:nvSpPr>
          <p:spPr>
            <a:xfrm>
              <a:off x="4717730" y="3812428"/>
              <a:ext cx="2214562"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100" b="0" dirty="0" smtClean="0">
                  <a:solidFill>
                    <a:srgbClr val="FFFFFF"/>
                  </a:solidFill>
                  <a:effectLst>
                    <a:outerShdw blurRad="38100" dist="38100" dir="2700000" algn="tl">
                      <a:srgbClr val="C0C0C0"/>
                    </a:outerShdw>
                  </a:effectLst>
                  <a:latin typeface="Calibri" pitchFamily="34" charset="0"/>
                  <a:cs typeface="PT Bold Heading" pitchFamily="2" charset="-78"/>
                </a:rPr>
                <a:t>ا</a:t>
              </a:r>
              <a:r>
                <a:rPr lang="ar-EG" sz="2400" dirty="0" smtClean="0"/>
                <a:t>ذاكرة التسجيل </a:t>
              </a:r>
              <a:endParaRPr lang="en-US" sz="2100" b="0" dirty="0">
                <a:solidFill>
                  <a:srgbClr val="FFFFFF"/>
                </a:solidFill>
                <a:latin typeface="Calibri" pitchFamily="34" charset="0"/>
                <a:cs typeface="Arial" pitchFamily="34" charset="0"/>
              </a:endParaRPr>
            </a:p>
          </p:txBody>
        </p:sp>
      </p:grpSp>
      <p:grpSp>
        <p:nvGrpSpPr>
          <p:cNvPr id="7" name="Group 13"/>
          <p:cNvGrpSpPr>
            <a:grpSpLocks/>
          </p:cNvGrpSpPr>
          <p:nvPr/>
        </p:nvGrpSpPr>
        <p:grpSpPr bwMode="auto">
          <a:xfrm>
            <a:off x="2057400" y="5181600"/>
            <a:ext cx="2328863" cy="1163638"/>
            <a:chOff x="2499566" y="5004785"/>
            <a:chExt cx="2328862" cy="1164431"/>
          </a:xfrm>
        </p:grpSpPr>
        <p:sp>
          <p:nvSpPr>
            <p:cNvPr id="15" name="Rounded Rectangle 14"/>
            <p:cNvSpPr/>
            <p:nvPr/>
          </p:nvSpPr>
          <p:spPr>
            <a:xfrm>
              <a:off x="2499566" y="5004785"/>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24000"/>
              </a:schemeClr>
            </a:fillRef>
            <a:effectRef idx="3">
              <a:schemeClr val="accent2">
                <a:alpha val="90000"/>
                <a:hueOff val="0"/>
                <a:satOff val="0"/>
                <a:lumOff val="0"/>
                <a:alphaOff val="-24000"/>
              </a:schemeClr>
            </a:effectRef>
            <a:fontRef idx="minor">
              <a:schemeClr val="lt1"/>
            </a:fontRef>
          </p:style>
        </p:sp>
        <p:sp>
          <p:nvSpPr>
            <p:cNvPr id="16" name="Rounded Rectangle 4"/>
            <p:cNvSpPr/>
            <p:nvPr/>
          </p:nvSpPr>
          <p:spPr>
            <a:xfrm>
              <a:off x="2556716" y="5061974"/>
              <a:ext cx="2214562"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400" dirty="0" smtClean="0"/>
                <a:t>التقاربى</a:t>
              </a:r>
              <a:endParaRPr lang="en-US" sz="2100" b="0" dirty="0">
                <a:solidFill>
                  <a:srgbClr val="FFFFFF"/>
                </a:solidFill>
                <a:latin typeface="Calibri" pitchFamily="34" charset="0"/>
                <a:cs typeface="Arial" pitchFamily="34" charset="0"/>
              </a:endParaRPr>
            </a:p>
          </p:txBody>
        </p:sp>
      </p:grpSp>
      <p:grpSp>
        <p:nvGrpSpPr>
          <p:cNvPr id="11" name="Group 16"/>
          <p:cNvGrpSpPr>
            <a:grpSpLocks/>
          </p:cNvGrpSpPr>
          <p:nvPr/>
        </p:nvGrpSpPr>
        <p:grpSpPr bwMode="auto">
          <a:xfrm>
            <a:off x="533400" y="3429000"/>
            <a:ext cx="2328863" cy="1163638"/>
            <a:chOff x="325757" y="3755239"/>
            <a:chExt cx="2328862" cy="1164431"/>
          </a:xfrm>
        </p:grpSpPr>
        <p:sp>
          <p:nvSpPr>
            <p:cNvPr id="18" name="Rounded Rectangle 17"/>
            <p:cNvSpPr/>
            <p:nvPr/>
          </p:nvSpPr>
          <p:spPr>
            <a:xfrm>
              <a:off x="325757" y="3755239"/>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32000"/>
              </a:schemeClr>
            </a:fillRef>
            <a:effectRef idx="3">
              <a:schemeClr val="accent2">
                <a:alpha val="90000"/>
                <a:hueOff val="0"/>
                <a:satOff val="0"/>
                <a:lumOff val="0"/>
                <a:alphaOff val="-32000"/>
              </a:schemeClr>
            </a:effectRef>
            <a:fontRef idx="minor">
              <a:schemeClr val="lt1"/>
            </a:fontRef>
          </p:style>
        </p:sp>
        <p:sp>
          <p:nvSpPr>
            <p:cNvPr id="19" name="Rounded Rectangle 4"/>
            <p:cNvSpPr/>
            <p:nvPr/>
          </p:nvSpPr>
          <p:spPr>
            <a:xfrm>
              <a:off x="382907" y="3812428"/>
              <a:ext cx="2214562"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400" dirty="0" smtClean="0"/>
                <a:t>التباعدى</a:t>
              </a:r>
              <a:endParaRPr lang="en-US" sz="2100" dirty="0">
                <a:solidFill>
                  <a:srgbClr val="FFFFFF"/>
                </a:solidFill>
                <a:latin typeface="Calibri" pitchFamily="34" charset="0"/>
                <a:cs typeface="Arial" pitchFamily="34" charset="0"/>
              </a:endParaRPr>
            </a:p>
          </p:txBody>
        </p:sp>
      </p:grpSp>
      <p:grpSp>
        <p:nvGrpSpPr>
          <p:cNvPr id="14" name="Group 6"/>
          <p:cNvGrpSpPr>
            <a:grpSpLocks/>
          </p:cNvGrpSpPr>
          <p:nvPr/>
        </p:nvGrpSpPr>
        <p:grpSpPr bwMode="auto">
          <a:xfrm>
            <a:off x="3276600" y="2286000"/>
            <a:ext cx="2514600" cy="1600200"/>
            <a:chOff x="3093718" y="-42872"/>
            <a:chExt cx="2328862" cy="1164431"/>
          </a:xfrm>
        </p:grpSpPr>
        <p:sp>
          <p:nvSpPr>
            <p:cNvPr id="8" name="Rounded Rectangle 7"/>
            <p:cNvSpPr/>
            <p:nvPr/>
          </p:nvSpPr>
          <p:spPr>
            <a:xfrm>
              <a:off x="3093718" y="-42872"/>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8000"/>
              </a:schemeClr>
            </a:fillRef>
            <a:effectRef idx="3">
              <a:schemeClr val="accent2">
                <a:alpha val="90000"/>
                <a:hueOff val="0"/>
                <a:satOff val="0"/>
                <a:lumOff val="0"/>
                <a:alphaOff val="-8000"/>
              </a:schemeClr>
            </a:effectRef>
            <a:fontRef idx="minor">
              <a:schemeClr val="lt1"/>
            </a:fontRef>
          </p:style>
        </p:sp>
        <p:sp>
          <p:nvSpPr>
            <p:cNvPr id="9" name="Rounded Rectangle 4"/>
            <p:cNvSpPr/>
            <p:nvPr/>
          </p:nvSpPr>
          <p:spPr>
            <a:xfrm>
              <a:off x="3136581" y="33380"/>
              <a:ext cx="2214561"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endParaRPr lang="en-US" sz="2100" b="0" dirty="0">
                <a:solidFill>
                  <a:srgbClr val="FFFFFF"/>
                </a:solidFill>
                <a:latin typeface="Calibri" pitchFamily="34" charset="0"/>
                <a:cs typeface="Arial" pitchFamily="34" charset="0"/>
              </a:endParaRPr>
            </a:p>
          </p:txBody>
        </p:sp>
      </p:grpSp>
      <p:sp>
        <p:nvSpPr>
          <p:cNvPr id="384001" name="Rectangle 1"/>
          <p:cNvSpPr>
            <a:spLocks noChangeArrowheads="1"/>
          </p:cNvSpPr>
          <p:nvPr/>
        </p:nvSpPr>
        <p:spPr bwMode="auto">
          <a:xfrm>
            <a:off x="5594633" y="0"/>
            <a:ext cx="3549369"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r>
              <a:rPr lang="ar-EG" sz="1400" dirty="0" smtClean="0"/>
              <a:t>وبذلك يصبح الشكل النهائى لنموذج تركيب العقل كالآتى : </a:t>
            </a:r>
            <a:r>
              <a:rPr kumimoji="0" lang="ar-EG" sz="1400" b="1" i="0" u="sng" strike="noStrike" cap="none" normalizeH="0" baseline="0" dirty="0" smtClean="0">
                <a:ln>
                  <a:noFill/>
                </a:ln>
                <a:solidFill>
                  <a:schemeClr val="tx1"/>
                </a:solidFill>
                <a:effectLst/>
                <a:latin typeface="Simplified Arabic" pitchFamily="2" charset="-78"/>
                <a:ea typeface="Calibri" pitchFamily="34" charset="0"/>
                <a:cs typeface="Arial" pitchFamily="34" charset="0"/>
              </a:rPr>
              <a:t>:</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25"/>
          <p:cNvSpPr/>
          <p:nvPr/>
        </p:nvSpPr>
        <p:spPr>
          <a:xfrm>
            <a:off x="3429000" y="2667000"/>
            <a:ext cx="1905000" cy="584775"/>
          </a:xfrm>
          <a:prstGeom prst="rect">
            <a:avLst/>
          </a:prstGeom>
        </p:spPr>
        <p:txBody>
          <a:bodyPr wrap="square">
            <a:spAutoFit/>
          </a:bodyPr>
          <a:lstStyle/>
          <a:p>
            <a:r>
              <a:rPr lang="ar-EG" sz="3200" dirty="0" smtClean="0"/>
              <a:t>6 عمليات </a:t>
            </a:r>
            <a:endParaRPr lang="en-US" sz="3200" dirty="0"/>
          </a:p>
        </p:txBody>
      </p:sp>
      <p:grpSp>
        <p:nvGrpSpPr>
          <p:cNvPr id="21" name="Group 19"/>
          <p:cNvGrpSpPr>
            <a:grpSpLocks/>
          </p:cNvGrpSpPr>
          <p:nvPr/>
        </p:nvGrpSpPr>
        <p:grpSpPr bwMode="auto">
          <a:xfrm>
            <a:off x="990600" y="1752600"/>
            <a:ext cx="2328863" cy="1163638"/>
            <a:chOff x="-2091212" y="158344"/>
            <a:chExt cx="2328862" cy="1164431"/>
          </a:xfrm>
        </p:grpSpPr>
        <p:sp>
          <p:nvSpPr>
            <p:cNvPr id="28" name="Rounded Rectangle 27"/>
            <p:cNvSpPr/>
            <p:nvPr/>
          </p:nvSpPr>
          <p:spPr>
            <a:xfrm>
              <a:off x="-2091212" y="158344"/>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40000"/>
              </a:schemeClr>
            </a:fillRef>
            <a:effectRef idx="3">
              <a:schemeClr val="accent2">
                <a:alpha val="90000"/>
                <a:hueOff val="0"/>
                <a:satOff val="0"/>
                <a:lumOff val="0"/>
                <a:alphaOff val="-40000"/>
              </a:schemeClr>
            </a:effectRef>
            <a:fontRef idx="minor">
              <a:schemeClr val="lt1"/>
            </a:fontRef>
          </p:style>
        </p:sp>
        <p:sp>
          <p:nvSpPr>
            <p:cNvPr id="29" name="Rounded Rectangle 4"/>
            <p:cNvSpPr/>
            <p:nvPr/>
          </p:nvSpPr>
          <p:spPr>
            <a:xfrm>
              <a:off x="-2091212" y="158344"/>
              <a:ext cx="2214562"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400" dirty="0" smtClean="0"/>
                <a:t>التقويم</a:t>
              </a:r>
              <a:endParaRPr lang="en-US" sz="2100" dirty="0">
                <a:solidFill>
                  <a:srgbClr val="FFFFFF"/>
                </a:solidFill>
                <a:latin typeface="Calibri" pitchFamily="34" charset="0"/>
                <a:cs typeface="Arial" pitchFamily="34" charset="0"/>
              </a:endParaRPr>
            </a:p>
          </p:txBody>
        </p:sp>
      </p:gr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blinds(horizontal)">
                                      <p:cBhvr>
                                        <p:cTn id="4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ircular Arrow 9"/>
          <p:cNvSpPr/>
          <p:nvPr/>
        </p:nvSpPr>
        <p:spPr>
          <a:xfrm>
            <a:off x="1600200" y="457200"/>
            <a:ext cx="6169025" cy="6169025"/>
          </a:xfrm>
          <a:prstGeom prst="circularArrow">
            <a:avLst>
              <a:gd name="adj1" fmla="val 5274"/>
              <a:gd name="adj2" fmla="val 312630"/>
              <a:gd name="adj3" fmla="val 14240626"/>
              <a:gd name="adj4" fmla="val 17119711"/>
              <a:gd name="adj5" fmla="val 5477"/>
            </a:avLst>
          </a:prstGeom>
        </p:spPr>
        <p:style>
          <a:lnRef idx="0">
            <a:schemeClr val="dk1">
              <a:hueOff val="0"/>
              <a:satOff val="0"/>
              <a:lumOff val="0"/>
              <a:alphaOff val="0"/>
            </a:schemeClr>
          </a:lnRef>
          <a:fillRef idx="1">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grpSp>
        <p:nvGrpSpPr>
          <p:cNvPr id="2" name="Group 3"/>
          <p:cNvGrpSpPr>
            <a:grpSpLocks/>
          </p:cNvGrpSpPr>
          <p:nvPr/>
        </p:nvGrpSpPr>
        <p:grpSpPr bwMode="auto">
          <a:xfrm>
            <a:off x="6248400" y="2209800"/>
            <a:ext cx="2328863" cy="1163638"/>
            <a:chOff x="2514610" y="0"/>
            <a:chExt cx="2328862" cy="1164431"/>
          </a:xfrm>
        </p:grpSpPr>
        <p:sp>
          <p:nvSpPr>
            <p:cNvPr id="5" name="Rounded Rectangle 4"/>
            <p:cNvSpPr/>
            <p:nvPr/>
          </p:nvSpPr>
          <p:spPr>
            <a:xfrm>
              <a:off x="2514610" y="0"/>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0"/>
              </a:schemeClr>
            </a:fillRef>
            <a:effectRef idx="3">
              <a:schemeClr val="accent2">
                <a:alpha val="90000"/>
                <a:hueOff val="0"/>
                <a:satOff val="0"/>
                <a:lumOff val="0"/>
                <a:alphaOff val="0"/>
              </a:schemeClr>
            </a:effectRef>
            <a:fontRef idx="minor">
              <a:schemeClr val="lt1"/>
            </a:fontRef>
          </p:style>
        </p:sp>
        <p:sp>
          <p:nvSpPr>
            <p:cNvPr id="6" name="Rounded Rectangle 4"/>
            <p:cNvSpPr/>
            <p:nvPr/>
          </p:nvSpPr>
          <p:spPr>
            <a:xfrm>
              <a:off x="2571760" y="57189"/>
              <a:ext cx="2214562"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100" b="0" dirty="0" smtClean="0">
                  <a:solidFill>
                    <a:srgbClr val="FFFFFF"/>
                  </a:solidFill>
                  <a:effectLst>
                    <a:outerShdw blurRad="38100" dist="38100" dir="2700000" algn="tl">
                      <a:srgbClr val="C0C0C0"/>
                    </a:outerShdw>
                  </a:effectLst>
                  <a:latin typeface="Calibri" pitchFamily="34" charset="0"/>
                  <a:cs typeface="PT Bold Heading" pitchFamily="2" charset="-78"/>
                </a:rPr>
                <a:t>ا</a:t>
              </a:r>
              <a:r>
                <a:rPr lang="ar-EG" sz="2400" dirty="0" smtClean="0"/>
                <a:t>2- الفئات : </a:t>
              </a:r>
              <a:endParaRPr lang="en-US" sz="2100" b="0" dirty="0">
                <a:solidFill>
                  <a:srgbClr val="FFFFFF"/>
                </a:solidFill>
                <a:latin typeface="Calibri" pitchFamily="34" charset="0"/>
                <a:cs typeface="Arial" pitchFamily="34" charset="0"/>
              </a:endParaRPr>
            </a:p>
          </p:txBody>
        </p:sp>
      </p:grpSp>
      <p:grpSp>
        <p:nvGrpSpPr>
          <p:cNvPr id="3" name="Group 6"/>
          <p:cNvGrpSpPr>
            <a:grpSpLocks/>
          </p:cNvGrpSpPr>
          <p:nvPr/>
        </p:nvGrpSpPr>
        <p:grpSpPr bwMode="auto">
          <a:xfrm>
            <a:off x="3462338" y="152400"/>
            <a:ext cx="2328862" cy="1163638"/>
            <a:chOff x="3093718" y="-42872"/>
            <a:chExt cx="2328862" cy="1164431"/>
          </a:xfrm>
        </p:grpSpPr>
        <p:sp>
          <p:nvSpPr>
            <p:cNvPr id="17" name="Rounded Rectangle 7"/>
            <p:cNvSpPr/>
            <p:nvPr/>
          </p:nvSpPr>
          <p:spPr>
            <a:xfrm>
              <a:off x="3093718" y="-42872"/>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8000"/>
              </a:schemeClr>
            </a:fillRef>
            <a:effectRef idx="3">
              <a:schemeClr val="accent2">
                <a:alpha val="90000"/>
                <a:hueOff val="0"/>
                <a:satOff val="0"/>
                <a:lumOff val="0"/>
                <a:alphaOff val="-8000"/>
              </a:schemeClr>
            </a:effectRef>
            <a:fontRef idx="minor">
              <a:schemeClr val="lt1"/>
            </a:fontRef>
          </p:style>
        </p:sp>
        <p:sp>
          <p:nvSpPr>
            <p:cNvPr id="20" name="Rounded Rectangle 4"/>
            <p:cNvSpPr/>
            <p:nvPr/>
          </p:nvSpPr>
          <p:spPr>
            <a:xfrm>
              <a:off x="3136580" y="33380"/>
              <a:ext cx="2214563"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100" b="0" dirty="0" smtClean="0">
                  <a:solidFill>
                    <a:srgbClr val="FFFFFF"/>
                  </a:solidFill>
                  <a:effectLst>
                    <a:outerShdw blurRad="38100" dist="38100" dir="2700000" algn="tl">
                      <a:srgbClr val="C0C0C0"/>
                    </a:outerShdw>
                  </a:effectLst>
                  <a:latin typeface="Calibri" pitchFamily="34" charset="0"/>
                  <a:cs typeface="PT Bold Heading" pitchFamily="2" charset="-78"/>
                </a:rPr>
                <a:t>1</a:t>
              </a:r>
              <a:r>
                <a:rPr lang="ar-EG" sz="2400" dirty="0" smtClean="0"/>
                <a:t>- الوحدات</a:t>
              </a:r>
              <a:endParaRPr lang="en-US" sz="2100" b="0" dirty="0">
                <a:solidFill>
                  <a:srgbClr val="FFFFFF"/>
                </a:solidFill>
                <a:latin typeface="Calibri" pitchFamily="34" charset="0"/>
                <a:cs typeface="Arial" pitchFamily="34" charset="0"/>
              </a:endParaRPr>
            </a:p>
          </p:txBody>
        </p:sp>
      </p:grpSp>
      <p:grpSp>
        <p:nvGrpSpPr>
          <p:cNvPr id="4" name="Group 10"/>
          <p:cNvGrpSpPr>
            <a:grpSpLocks/>
          </p:cNvGrpSpPr>
          <p:nvPr/>
        </p:nvGrpSpPr>
        <p:grpSpPr bwMode="auto">
          <a:xfrm>
            <a:off x="5486400" y="5181600"/>
            <a:ext cx="2328863" cy="1163638"/>
            <a:chOff x="4660580" y="3755239"/>
            <a:chExt cx="2328862" cy="1164431"/>
          </a:xfrm>
        </p:grpSpPr>
        <p:sp>
          <p:nvSpPr>
            <p:cNvPr id="12" name="Rounded Rectangle 11"/>
            <p:cNvSpPr/>
            <p:nvPr/>
          </p:nvSpPr>
          <p:spPr>
            <a:xfrm>
              <a:off x="4660580" y="3755239"/>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16000"/>
              </a:schemeClr>
            </a:fillRef>
            <a:effectRef idx="3">
              <a:schemeClr val="accent2">
                <a:alpha val="90000"/>
                <a:hueOff val="0"/>
                <a:satOff val="0"/>
                <a:lumOff val="0"/>
                <a:alphaOff val="-16000"/>
              </a:schemeClr>
            </a:effectRef>
            <a:fontRef idx="minor">
              <a:schemeClr val="lt1"/>
            </a:fontRef>
          </p:style>
        </p:sp>
        <p:sp>
          <p:nvSpPr>
            <p:cNvPr id="13" name="Rounded Rectangle 4"/>
            <p:cNvSpPr/>
            <p:nvPr/>
          </p:nvSpPr>
          <p:spPr>
            <a:xfrm>
              <a:off x="4717730" y="3812428"/>
              <a:ext cx="2214562"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400" dirty="0" smtClean="0"/>
                <a:t> العلاقات</a:t>
              </a:r>
              <a:endParaRPr lang="en-US" sz="2100" b="0" dirty="0">
                <a:solidFill>
                  <a:srgbClr val="FFFFFF"/>
                </a:solidFill>
                <a:latin typeface="Calibri" pitchFamily="34" charset="0"/>
                <a:cs typeface="Arial" pitchFamily="34" charset="0"/>
              </a:endParaRPr>
            </a:p>
          </p:txBody>
        </p:sp>
      </p:grpSp>
      <p:grpSp>
        <p:nvGrpSpPr>
          <p:cNvPr id="7" name="Group 13"/>
          <p:cNvGrpSpPr>
            <a:grpSpLocks/>
          </p:cNvGrpSpPr>
          <p:nvPr/>
        </p:nvGrpSpPr>
        <p:grpSpPr bwMode="auto">
          <a:xfrm>
            <a:off x="1066800" y="4724400"/>
            <a:ext cx="2328863" cy="1163638"/>
            <a:chOff x="2499566" y="5004785"/>
            <a:chExt cx="2328862" cy="1164431"/>
          </a:xfrm>
        </p:grpSpPr>
        <p:sp>
          <p:nvSpPr>
            <p:cNvPr id="15" name="Rounded Rectangle 14"/>
            <p:cNvSpPr/>
            <p:nvPr/>
          </p:nvSpPr>
          <p:spPr>
            <a:xfrm>
              <a:off x="2499566" y="5004785"/>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24000"/>
              </a:schemeClr>
            </a:fillRef>
            <a:effectRef idx="3">
              <a:schemeClr val="accent2">
                <a:alpha val="90000"/>
                <a:hueOff val="0"/>
                <a:satOff val="0"/>
                <a:lumOff val="0"/>
                <a:alphaOff val="-24000"/>
              </a:schemeClr>
            </a:effectRef>
            <a:fontRef idx="minor">
              <a:schemeClr val="lt1"/>
            </a:fontRef>
          </p:style>
        </p:sp>
        <p:sp>
          <p:nvSpPr>
            <p:cNvPr id="16" name="Rounded Rectangle 4"/>
            <p:cNvSpPr/>
            <p:nvPr/>
          </p:nvSpPr>
          <p:spPr>
            <a:xfrm>
              <a:off x="2556716" y="5061974"/>
              <a:ext cx="2214562"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400" dirty="0" smtClean="0"/>
                <a:t>الأنظمة </a:t>
              </a:r>
              <a:endParaRPr lang="en-US" sz="2100" b="0" dirty="0">
                <a:solidFill>
                  <a:srgbClr val="FFFFFF"/>
                </a:solidFill>
                <a:latin typeface="Calibri" pitchFamily="34" charset="0"/>
                <a:cs typeface="Arial" pitchFamily="34" charset="0"/>
              </a:endParaRPr>
            </a:p>
          </p:txBody>
        </p:sp>
      </p:grpSp>
      <p:grpSp>
        <p:nvGrpSpPr>
          <p:cNvPr id="11" name="Group 16"/>
          <p:cNvGrpSpPr>
            <a:grpSpLocks/>
          </p:cNvGrpSpPr>
          <p:nvPr/>
        </p:nvGrpSpPr>
        <p:grpSpPr bwMode="auto">
          <a:xfrm>
            <a:off x="457200" y="2438400"/>
            <a:ext cx="2328863" cy="1163638"/>
            <a:chOff x="325757" y="3755239"/>
            <a:chExt cx="2328862" cy="1164431"/>
          </a:xfrm>
        </p:grpSpPr>
        <p:sp>
          <p:nvSpPr>
            <p:cNvPr id="18" name="Rounded Rectangle 17"/>
            <p:cNvSpPr/>
            <p:nvPr/>
          </p:nvSpPr>
          <p:spPr>
            <a:xfrm>
              <a:off x="325757" y="3755239"/>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32000"/>
              </a:schemeClr>
            </a:fillRef>
            <a:effectRef idx="3">
              <a:schemeClr val="accent2">
                <a:alpha val="90000"/>
                <a:hueOff val="0"/>
                <a:satOff val="0"/>
                <a:lumOff val="0"/>
                <a:alphaOff val="-32000"/>
              </a:schemeClr>
            </a:effectRef>
            <a:fontRef idx="minor">
              <a:schemeClr val="lt1"/>
            </a:fontRef>
          </p:style>
        </p:sp>
        <p:sp>
          <p:nvSpPr>
            <p:cNvPr id="19" name="Rounded Rectangle 4"/>
            <p:cNvSpPr/>
            <p:nvPr/>
          </p:nvSpPr>
          <p:spPr>
            <a:xfrm>
              <a:off x="382907" y="3812428"/>
              <a:ext cx="2214562"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r>
                <a:rPr lang="ar-EG" sz="2400" dirty="0" smtClean="0"/>
                <a:t>التحويلات والتضمينات</a:t>
              </a:r>
              <a:endParaRPr lang="en-US" sz="2100" dirty="0">
                <a:solidFill>
                  <a:srgbClr val="FFFFFF"/>
                </a:solidFill>
                <a:latin typeface="Calibri" pitchFamily="34" charset="0"/>
                <a:cs typeface="Arial" pitchFamily="34" charset="0"/>
              </a:endParaRPr>
            </a:p>
          </p:txBody>
        </p:sp>
      </p:grpSp>
      <p:grpSp>
        <p:nvGrpSpPr>
          <p:cNvPr id="14" name="Group 6"/>
          <p:cNvGrpSpPr>
            <a:grpSpLocks/>
          </p:cNvGrpSpPr>
          <p:nvPr/>
        </p:nvGrpSpPr>
        <p:grpSpPr bwMode="auto">
          <a:xfrm>
            <a:off x="3276600" y="2286000"/>
            <a:ext cx="2514600" cy="1600200"/>
            <a:chOff x="3093718" y="-42872"/>
            <a:chExt cx="2328862" cy="1164431"/>
          </a:xfrm>
        </p:grpSpPr>
        <p:sp>
          <p:nvSpPr>
            <p:cNvPr id="8" name="Rounded Rectangle 7"/>
            <p:cNvSpPr/>
            <p:nvPr/>
          </p:nvSpPr>
          <p:spPr>
            <a:xfrm>
              <a:off x="3093718" y="-42872"/>
              <a:ext cx="2328862" cy="1164431"/>
            </a:xfrm>
            <a:prstGeom prst="roundRect">
              <a:avLst/>
            </a:prstGeom>
          </p:spPr>
          <p:style>
            <a:lnRef idx="0">
              <a:schemeClr val="lt1">
                <a:hueOff val="0"/>
                <a:satOff val="0"/>
                <a:lumOff val="0"/>
                <a:alphaOff val="0"/>
              </a:schemeClr>
            </a:lnRef>
            <a:fillRef idx="3">
              <a:schemeClr val="accent2">
                <a:alpha val="90000"/>
                <a:hueOff val="0"/>
                <a:satOff val="0"/>
                <a:lumOff val="0"/>
                <a:alphaOff val="-8000"/>
              </a:schemeClr>
            </a:fillRef>
            <a:effectRef idx="3">
              <a:schemeClr val="accent2">
                <a:alpha val="90000"/>
                <a:hueOff val="0"/>
                <a:satOff val="0"/>
                <a:lumOff val="0"/>
                <a:alphaOff val="-8000"/>
              </a:schemeClr>
            </a:effectRef>
            <a:fontRef idx="minor">
              <a:schemeClr val="lt1"/>
            </a:fontRef>
          </p:style>
        </p:sp>
        <p:sp>
          <p:nvSpPr>
            <p:cNvPr id="9" name="Rounded Rectangle 4"/>
            <p:cNvSpPr/>
            <p:nvPr/>
          </p:nvSpPr>
          <p:spPr>
            <a:xfrm>
              <a:off x="3136581" y="33380"/>
              <a:ext cx="2214561" cy="1050053"/>
            </a:xfrm>
            <a:prstGeom prst="rect">
              <a:avLst/>
            </a:prstGeom>
          </p:spPr>
          <p:style>
            <a:lnRef idx="0">
              <a:scrgbClr r="0" g="0" b="0"/>
            </a:lnRef>
            <a:fillRef idx="0">
              <a:scrgbClr r="0" g="0" b="0"/>
            </a:fillRef>
            <a:effectRef idx="0">
              <a:scrgbClr r="0" g="0" b="0"/>
            </a:effectRef>
            <a:fontRef idx="minor">
              <a:schemeClr val="lt1"/>
            </a:fontRef>
          </p:style>
          <p:txBody>
            <a:bodyPr lIns="80010" tIns="80010" rIns="80010" bIns="80010" anchor="ctr"/>
            <a:lstStyle/>
            <a:p>
              <a:pPr algn="ctr" defTabSz="933450" rtl="0">
                <a:lnSpc>
                  <a:spcPct val="90000"/>
                </a:lnSpc>
                <a:spcAft>
                  <a:spcPct val="35000"/>
                </a:spcAft>
              </a:pPr>
              <a:endParaRPr lang="en-US" sz="2100" b="0" dirty="0">
                <a:solidFill>
                  <a:srgbClr val="FFFFFF"/>
                </a:solidFill>
                <a:latin typeface="Calibri" pitchFamily="34" charset="0"/>
                <a:cs typeface="Arial" pitchFamily="34" charset="0"/>
              </a:endParaRPr>
            </a:p>
          </p:txBody>
        </p:sp>
      </p:grpSp>
      <p:sp>
        <p:nvSpPr>
          <p:cNvPr id="384001" name="Rectangle 1"/>
          <p:cNvSpPr>
            <a:spLocks noChangeArrowheads="1"/>
          </p:cNvSpPr>
          <p:nvPr/>
        </p:nvSpPr>
        <p:spPr bwMode="auto">
          <a:xfrm>
            <a:off x="5594633" y="0"/>
            <a:ext cx="3549369"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r>
              <a:rPr lang="ar-EG" sz="1400" dirty="0" smtClean="0"/>
              <a:t>وبذلك يصبح الشكل النهائى لنموذج تركيب العقل كالآتى : </a:t>
            </a:r>
            <a:r>
              <a:rPr kumimoji="0" lang="ar-EG" sz="1400" b="1" i="0" u="sng" strike="noStrike" cap="none" normalizeH="0" baseline="0" dirty="0" smtClean="0">
                <a:ln>
                  <a:noFill/>
                </a:ln>
                <a:solidFill>
                  <a:schemeClr val="tx1"/>
                </a:solidFill>
                <a:effectLst/>
                <a:latin typeface="Simplified Arabic" pitchFamily="2" charset="-78"/>
                <a:ea typeface="Calibri" pitchFamily="34" charset="0"/>
                <a:cs typeface="Arial" pitchFamily="34" charset="0"/>
              </a:rPr>
              <a:t>:</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25"/>
          <p:cNvSpPr/>
          <p:nvPr/>
        </p:nvSpPr>
        <p:spPr>
          <a:xfrm>
            <a:off x="3429000" y="2667000"/>
            <a:ext cx="1905000" cy="584775"/>
          </a:xfrm>
          <a:prstGeom prst="rect">
            <a:avLst/>
          </a:prstGeom>
        </p:spPr>
        <p:txBody>
          <a:bodyPr wrap="square">
            <a:spAutoFit/>
          </a:bodyPr>
          <a:lstStyle/>
          <a:p>
            <a:r>
              <a:rPr lang="ar-EG" sz="3200" dirty="0" smtClean="0"/>
              <a:t>6 نواتج </a:t>
            </a:r>
            <a:endParaRPr lang="en-US" sz="320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0" y="3833812"/>
            <a:ext cx="1852613" cy="3024188"/>
            <a:chOff x="0" y="1448224"/>
            <a:chExt cx="1851660" cy="3024378"/>
          </a:xfrm>
        </p:grpSpPr>
        <p:sp>
          <p:nvSpPr>
            <p:cNvPr id="15" name="Rectangle 14"/>
            <p:cNvSpPr/>
            <p:nvPr/>
          </p:nvSpPr>
          <p:spPr>
            <a:xfrm>
              <a:off x="0" y="1448224"/>
              <a:ext cx="1851660" cy="3024378"/>
            </a:xfrm>
            <a:prstGeom prst="rect">
              <a:avLst/>
            </a:prstGeom>
          </p:spPr>
          <p:style>
            <a:lnRef idx="2">
              <a:schemeClr val="lt1">
                <a:hueOff val="0"/>
                <a:satOff val="0"/>
                <a:lumOff val="0"/>
                <a:alphaOff val="0"/>
              </a:schemeClr>
            </a:lnRef>
            <a:fillRef idx="1">
              <a:schemeClr val="accent6">
                <a:shade val="80000"/>
                <a:hueOff val="0"/>
                <a:satOff val="0"/>
                <a:lumOff val="0"/>
                <a:alphaOff val="0"/>
              </a:schemeClr>
            </a:fillRef>
            <a:effectRef idx="0">
              <a:schemeClr val="accent6">
                <a:shade val="80000"/>
                <a:hueOff val="0"/>
                <a:satOff val="0"/>
                <a:lumOff val="0"/>
                <a:alphaOff val="0"/>
              </a:schemeClr>
            </a:effectRef>
            <a:fontRef idx="minor">
              <a:schemeClr val="lt1"/>
            </a:fontRef>
          </p:style>
        </p:sp>
        <p:sp>
          <p:nvSpPr>
            <p:cNvPr id="16" name="Rectangle 15"/>
            <p:cNvSpPr/>
            <p:nvPr/>
          </p:nvSpPr>
          <p:spPr>
            <a:xfrm>
              <a:off x="0" y="1448224"/>
              <a:ext cx="1851660" cy="3024378"/>
            </a:xfrm>
            <a:prstGeom prst="rect">
              <a:avLst/>
            </a:prstGeom>
          </p:spPr>
          <p:style>
            <a:lnRef idx="0">
              <a:scrgbClr r="0" g="0" b="0"/>
            </a:lnRef>
            <a:fillRef idx="0">
              <a:scrgbClr r="0" g="0" b="0"/>
            </a:fillRef>
            <a:effectRef idx="0">
              <a:scrgbClr r="0" g="0" b="0"/>
            </a:effectRef>
            <a:fontRef idx="minor">
              <a:schemeClr val="lt1"/>
            </a:fontRef>
          </p:style>
          <p:txBody>
            <a:bodyPr tIns="91440" bIns="91440" anchor="ctr"/>
            <a:lstStyle/>
            <a:p>
              <a:pPr algn="ctr" defTabSz="1066800" rtl="0">
                <a:lnSpc>
                  <a:spcPct val="90000"/>
                </a:lnSpc>
                <a:spcAft>
                  <a:spcPct val="35000"/>
                </a:spcAft>
              </a:pPr>
              <a:r>
                <a:rPr lang="ar-EG" sz="2000" dirty="0" smtClean="0">
                  <a:solidFill>
                    <a:schemeClr val="tx1"/>
                  </a:solidFill>
                </a:rPr>
                <a:t>ويمكن القول بأن الأنواع الخمسة من القدرات العقلية ـ على أساس العمليات تمثل خمس طرق للقيام بالوظائف .</a:t>
              </a:r>
              <a:endParaRPr lang="en-US" sz="2000" dirty="0">
                <a:solidFill>
                  <a:schemeClr val="tx1"/>
                </a:solidFill>
                <a:latin typeface="Calibri" pitchFamily="34" charset="0"/>
                <a:cs typeface="Simplified Arabic" pitchFamily="2" charset="-78"/>
              </a:endParaRPr>
            </a:p>
          </p:txBody>
        </p:sp>
      </p:grpSp>
      <p:grpSp>
        <p:nvGrpSpPr>
          <p:cNvPr id="4" name="Group 5"/>
          <p:cNvGrpSpPr>
            <a:grpSpLocks/>
          </p:cNvGrpSpPr>
          <p:nvPr/>
        </p:nvGrpSpPr>
        <p:grpSpPr bwMode="auto">
          <a:xfrm>
            <a:off x="2667000" y="3276600"/>
            <a:ext cx="1851025" cy="3024188"/>
            <a:chOff x="1851660" y="1440180"/>
            <a:chExt cx="1851660" cy="3024378"/>
          </a:xfrm>
        </p:grpSpPr>
        <p:sp>
          <p:nvSpPr>
            <p:cNvPr id="13" name="Rectangle 12"/>
            <p:cNvSpPr/>
            <p:nvPr/>
          </p:nvSpPr>
          <p:spPr>
            <a:xfrm>
              <a:off x="1851660" y="1440180"/>
              <a:ext cx="1851660" cy="3024378"/>
            </a:xfrm>
            <a:prstGeom prst="rect">
              <a:avLst/>
            </a:prstGeom>
          </p:spPr>
          <p:style>
            <a:lnRef idx="2">
              <a:schemeClr val="lt1">
                <a:hueOff val="0"/>
                <a:satOff val="0"/>
                <a:lumOff val="0"/>
                <a:alphaOff val="0"/>
              </a:schemeClr>
            </a:lnRef>
            <a:fillRef idx="1">
              <a:schemeClr val="accent6">
                <a:shade val="80000"/>
                <a:hueOff val="-110847"/>
                <a:satOff val="-6875"/>
                <a:lumOff val="9924"/>
                <a:alphaOff val="0"/>
              </a:schemeClr>
            </a:fillRef>
            <a:effectRef idx="0">
              <a:schemeClr val="accent6">
                <a:shade val="80000"/>
                <a:hueOff val="-110847"/>
                <a:satOff val="-6875"/>
                <a:lumOff val="9924"/>
                <a:alphaOff val="0"/>
              </a:schemeClr>
            </a:effectRef>
            <a:fontRef idx="minor">
              <a:schemeClr val="lt1"/>
            </a:fontRef>
          </p:style>
        </p:sp>
        <p:sp>
          <p:nvSpPr>
            <p:cNvPr id="14" name="Rectangle 13"/>
            <p:cNvSpPr/>
            <p:nvPr/>
          </p:nvSpPr>
          <p:spPr>
            <a:xfrm>
              <a:off x="1851660" y="1440180"/>
              <a:ext cx="1851660" cy="3024378"/>
            </a:xfrm>
            <a:prstGeom prst="rect">
              <a:avLst/>
            </a:prstGeom>
          </p:spPr>
          <p:style>
            <a:lnRef idx="0">
              <a:scrgbClr r="0" g="0" b="0"/>
            </a:lnRef>
            <a:fillRef idx="0">
              <a:scrgbClr r="0" g="0" b="0"/>
            </a:fillRef>
            <a:effectRef idx="0">
              <a:scrgbClr r="0" g="0" b="0"/>
            </a:effectRef>
            <a:fontRef idx="minor">
              <a:schemeClr val="lt1"/>
            </a:fontRef>
          </p:style>
          <p:txBody>
            <a:bodyPr tIns="91440" bIns="91440" anchor="ctr"/>
            <a:lstStyle/>
            <a:p>
              <a:pPr algn="ctr" defTabSz="1066800">
                <a:lnSpc>
                  <a:spcPct val="90000"/>
                </a:lnSpc>
                <a:spcAft>
                  <a:spcPct val="35000"/>
                </a:spcAft>
              </a:pPr>
              <a:r>
                <a:rPr lang="ar-EG" sz="2000" dirty="0" smtClean="0">
                  <a:solidFill>
                    <a:schemeClr val="tx1"/>
                  </a:solidFill>
                </a:rPr>
                <a:t>ويوضح كذلك بأن التفكير الحالى فى علم النفس المعرفى قد ركز وأهتم بتجهيز المعلومات كأسلوب ملائم وطريقة مناسبه لفهم الأحداث العقلية</a:t>
              </a:r>
              <a:endParaRPr lang="en-US" sz="2000" dirty="0">
                <a:solidFill>
                  <a:schemeClr val="tx1"/>
                </a:solidFill>
                <a:latin typeface="Calibri" pitchFamily="34" charset="0"/>
                <a:cs typeface="Simplified Arabic" pitchFamily="2" charset="-78"/>
              </a:endParaRPr>
            </a:p>
          </p:txBody>
        </p:sp>
      </p:grpSp>
      <p:grpSp>
        <p:nvGrpSpPr>
          <p:cNvPr id="5" name="Group 6"/>
          <p:cNvGrpSpPr>
            <a:grpSpLocks/>
          </p:cNvGrpSpPr>
          <p:nvPr/>
        </p:nvGrpSpPr>
        <p:grpSpPr bwMode="auto">
          <a:xfrm>
            <a:off x="4876800" y="1981199"/>
            <a:ext cx="1927225" cy="3176588"/>
            <a:chOff x="3703320" y="1287770"/>
            <a:chExt cx="1927886" cy="3176788"/>
          </a:xfrm>
        </p:grpSpPr>
        <p:sp>
          <p:nvSpPr>
            <p:cNvPr id="11" name="Rectangle 10"/>
            <p:cNvSpPr/>
            <p:nvPr/>
          </p:nvSpPr>
          <p:spPr>
            <a:xfrm>
              <a:off x="3703320" y="1440180"/>
              <a:ext cx="1851660" cy="3024378"/>
            </a:xfrm>
            <a:prstGeom prst="rect">
              <a:avLst/>
            </a:prstGeom>
          </p:spPr>
          <p:style>
            <a:lnRef idx="2">
              <a:schemeClr val="lt1">
                <a:hueOff val="0"/>
                <a:satOff val="0"/>
                <a:lumOff val="0"/>
                <a:alphaOff val="0"/>
              </a:schemeClr>
            </a:lnRef>
            <a:fillRef idx="1">
              <a:schemeClr val="accent6">
                <a:shade val="80000"/>
                <a:hueOff val="-221694"/>
                <a:satOff val="-13750"/>
                <a:lumOff val="19848"/>
                <a:alphaOff val="0"/>
              </a:schemeClr>
            </a:fillRef>
            <a:effectRef idx="0">
              <a:schemeClr val="accent6">
                <a:shade val="80000"/>
                <a:hueOff val="-221694"/>
                <a:satOff val="-13750"/>
                <a:lumOff val="19848"/>
                <a:alphaOff val="0"/>
              </a:schemeClr>
            </a:effectRef>
            <a:fontRef idx="minor">
              <a:schemeClr val="lt1"/>
            </a:fontRef>
          </p:style>
        </p:sp>
        <p:sp>
          <p:nvSpPr>
            <p:cNvPr id="12" name="Rectangle 11"/>
            <p:cNvSpPr/>
            <p:nvPr/>
          </p:nvSpPr>
          <p:spPr>
            <a:xfrm>
              <a:off x="3779546" y="1287770"/>
              <a:ext cx="1851660" cy="3024378"/>
            </a:xfrm>
            <a:prstGeom prst="rect">
              <a:avLst/>
            </a:prstGeom>
          </p:spPr>
          <p:style>
            <a:lnRef idx="0">
              <a:scrgbClr r="0" g="0" b="0"/>
            </a:lnRef>
            <a:fillRef idx="0">
              <a:scrgbClr r="0" g="0" b="0"/>
            </a:fillRef>
            <a:effectRef idx="0">
              <a:scrgbClr r="0" g="0" b="0"/>
            </a:effectRef>
            <a:fontRef idx="minor">
              <a:schemeClr val="lt1"/>
            </a:fontRef>
          </p:style>
          <p:txBody>
            <a:bodyPr tIns="91440" bIns="91440" anchor="ctr"/>
            <a:lstStyle/>
            <a:p>
              <a:pPr algn="ctr" defTabSz="1066800" rtl="0">
                <a:lnSpc>
                  <a:spcPct val="90000"/>
                </a:lnSpc>
                <a:spcAft>
                  <a:spcPct val="35000"/>
                </a:spcAft>
              </a:pPr>
              <a:r>
                <a:rPr lang="ar-EG" sz="2400" dirty="0" smtClean="0">
                  <a:solidFill>
                    <a:schemeClr val="tx1"/>
                  </a:solidFill>
                </a:rPr>
                <a:t>نوع الإنسان الذى توحى به هذه النظرة إلى العقل يساعد على معالجة مخلف أنواع البيانات بطرق متعدده</a:t>
              </a:r>
              <a:r>
                <a:rPr lang="ar-EG" sz="2400" dirty="0" smtClean="0">
                  <a:solidFill>
                    <a:schemeClr val="tx1"/>
                  </a:solidFill>
                  <a:latin typeface="Calibri" pitchFamily="34" charset="0"/>
                  <a:cs typeface="Simplified Arabic" pitchFamily="2" charset="-78"/>
                </a:rPr>
                <a:t> </a:t>
              </a:r>
              <a:endParaRPr lang="en-US" sz="2400" dirty="0">
                <a:solidFill>
                  <a:schemeClr val="tx1"/>
                </a:solidFill>
                <a:latin typeface="Calibri" pitchFamily="34" charset="0"/>
                <a:cs typeface="Simplified Arabic" pitchFamily="2" charset="-78"/>
              </a:endParaRPr>
            </a:p>
          </p:txBody>
        </p:sp>
      </p:grpSp>
      <p:grpSp>
        <p:nvGrpSpPr>
          <p:cNvPr id="6" name="Group 7"/>
          <p:cNvGrpSpPr>
            <a:grpSpLocks/>
          </p:cNvGrpSpPr>
          <p:nvPr/>
        </p:nvGrpSpPr>
        <p:grpSpPr bwMode="auto">
          <a:xfrm>
            <a:off x="6934200" y="1600200"/>
            <a:ext cx="2005013" cy="5105400"/>
            <a:chOff x="5554980" y="-515677"/>
            <a:chExt cx="2003982" cy="4980235"/>
          </a:xfrm>
        </p:grpSpPr>
        <p:sp>
          <p:nvSpPr>
            <p:cNvPr id="9" name="Rectangle 8"/>
            <p:cNvSpPr/>
            <p:nvPr/>
          </p:nvSpPr>
          <p:spPr>
            <a:xfrm>
              <a:off x="5707302" y="-515677"/>
              <a:ext cx="1851660" cy="3024378"/>
            </a:xfrm>
            <a:prstGeom prst="rect">
              <a:avLst/>
            </a:prstGeom>
          </p:spPr>
          <p:style>
            <a:lnRef idx="2">
              <a:schemeClr val="lt1">
                <a:hueOff val="0"/>
                <a:satOff val="0"/>
                <a:lumOff val="0"/>
                <a:alphaOff val="0"/>
              </a:schemeClr>
            </a:lnRef>
            <a:fillRef idx="1">
              <a:schemeClr val="accent6">
                <a:shade val="80000"/>
                <a:hueOff val="-332542"/>
                <a:satOff val="-20625"/>
                <a:lumOff val="29772"/>
                <a:alphaOff val="0"/>
              </a:schemeClr>
            </a:fillRef>
            <a:effectRef idx="0">
              <a:schemeClr val="accent6">
                <a:shade val="80000"/>
                <a:hueOff val="-332542"/>
                <a:satOff val="-20625"/>
                <a:lumOff val="29772"/>
                <a:alphaOff val="0"/>
              </a:schemeClr>
            </a:effectRef>
            <a:fontRef idx="minor">
              <a:schemeClr val="lt1"/>
            </a:fontRef>
          </p:style>
        </p:sp>
        <p:sp>
          <p:nvSpPr>
            <p:cNvPr id="10" name="Rectangle 9"/>
            <p:cNvSpPr/>
            <p:nvPr/>
          </p:nvSpPr>
          <p:spPr>
            <a:xfrm>
              <a:off x="5554980" y="1440180"/>
              <a:ext cx="1851660" cy="3024378"/>
            </a:xfrm>
            <a:prstGeom prst="rect">
              <a:avLst/>
            </a:prstGeom>
          </p:spPr>
          <p:style>
            <a:lnRef idx="0">
              <a:scrgbClr r="0" g="0" b="0"/>
            </a:lnRef>
            <a:fillRef idx="0">
              <a:scrgbClr r="0" g="0" b="0"/>
            </a:fillRef>
            <a:effectRef idx="0">
              <a:scrgbClr r="0" g="0" b="0"/>
            </a:effectRef>
            <a:fontRef idx="minor">
              <a:schemeClr val="lt1"/>
            </a:fontRef>
          </p:style>
          <p:txBody>
            <a:bodyPr tIns="91440" bIns="91440" anchor="ctr"/>
            <a:lstStyle/>
            <a:p>
              <a:pPr algn="ctr" defTabSz="1066800" rtl="0">
                <a:lnSpc>
                  <a:spcPct val="90000"/>
                </a:lnSpc>
                <a:spcAft>
                  <a:spcPct val="35000"/>
                </a:spcAft>
              </a:pPr>
              <a:endParaRPr lang="en-US" sz="2000" dirty="0">
                <a:solidFill>
                  <a:srgbClr val="FFFFFF"/>
                </a:solidFill>
                <a:latin typeface="Calibri" pitchFamily="34" charset="0"/>
                <a:cs typeface="Simplified Arabic" pitchFamily="2" charset="-78"/>
              </a:endParaRPr>
            </a:p>
          </p:txBody>
        </p:sp>
      </p:grpSp>
      <p:grpSp>
        <p:nvGrpSpPr>
          <p:cNvPr id="7" name="Group 16"/>
          <p:cNvGrpSpPr>
            <a:grpSpLocks/>
          </p:cNvGrpSpPr>
          <p:nvPr/>
        </p:nvGrpSpPr>
        <p:grpSpPr bwMode="auto">
          <a:xfrm>
            <a:off x="228600" y="304800"/>
            <a:ext cx="8610600" cy="1439863"/>
            <a:chOff x="0" y="60012"/>
            <a:chExt cx="8609862" cy="1440180"/>
          </a:xfrm>
        </p:grpSpPr>
        <p:sp>
          <p:nvSpPr>
            <p:cNvPr id="18" name="Rectangle 17"/>
            <p:cNvSpPr/>
            <p:nvPr/>
          </p:nvSpPr>
          <p:spPr>
            <a:xfrm>
              <a:off x="0" y="60012"/>
              <a:ext cx="7406640" cy="1440180"/>
            </a:xfrm>
            <a:prstGeom prst="rect">
              <a:avLst/>
            </a:prstGeom>
            <a:noFill/>
          </p:spPr>
          <p:style>
            <a:lnRef idx="0">
              <a:schemeClr val="dk1">
                <a:hueOff val="0"/>
                <a:satOff val="0"/>
                <a:lumOff val="0"/>
                <a:alphaOff val="0"/>
              </a:schemeClr>
            </a:lnRef>
            <a:fillRef idx="1">
              <a:scrgbClr r="0" g="0" b="0"/>
            </a:fillRef>
            <a:effectRef idx="0">
              <a:schemeClr val="accent6">
                <a:shade val="90000"/>
                <a:hueOff val="0"/>
                <a:satOff val="0"/>
                <a:lumOff val="0"/>
                <a:alphaOff val="0"/>
              </a:schemeClr>
            </a:effectRef>
            <a:fontRef idx="minor">
              <a:schemeClr val="lt1">
                <a:hueOff val="0"/>
                <a:satOff val="0"/>
                <a:lumOff val="0"/>
                <a:alphaOff val="0"/>
              </a:schemeClr>
            </a:fontRef>
          </p:style>
        </p:sp>
        <p:sp>
          <p:nvSpPr>
            <p:cNvPr id="19" name="Rectangle 18"/>
            <p:cNvSpPr/>
            <p:nvPr/>
          </p:nvSpPr>
          <p:spPr>
            <a:xfrm>
              <a:off x="0" y="60013"/>
              <a:ext cx="8609862" cy="914601"/>
            </a:xfrm>
            <a:prstGeom prst="rect">
              <a:avLst/>
            </a:prstGeom>
          </p:spPr>
          <p:style>
            <a:lnRef idx="0">
              <a:scrgbClr r="0" g="0" b="0"/>
            </a:lnRef>
            <a:fillRef idx="0">
              <a:scrgbClr r="0" g="0" b="0"/>
            </a:fillRef>
            <a:effectRef idx="0">
              <a:scrgbClr r="0" g="0" b="0"/>
            </a:effectRef>
            <a:fontRef idx="minor">
              <a:schemeClr val="lt1">
                <a:hueOff val="0"/>
                <a:satOff val="0"/>
                <a:lumOff val="0"/>
                <a:alphaOff val="0"/>
              </a:schemeClr>
            </a:fontRef>
          </p:style>
          <p:txBody>
            <a:bodyPr lIns="121920" tIns="121920" rIns="121920" bIns="121920" anchor="ctr"/>
            <a:lstStyle/>
            <a:p>
              <a:pPr algn="ctr" defTabSz="1422400" rtl="0">
                <a:lnSpc>
                  <a:spcPct val="90000"/>
                </a:lnSpc>
                <a:spcAft>
                  <a:spcPct val="35000"/>
                </a:spcAft>
              </a:pPr>
              <a:r>
                <a:rPr lang="ar-EG" sz="3200" u="sng" dirty="0" smtClean="0">
                  <a:solidFill>
                    <a:srgbClr val="FF0000"/>
                  </a:solidFill>
                </a:rPr>
                <a:t>أهمية النموذج العقلى </a:t>
              </a:r>
              <a:r>
                <a:rPr lang="ar-EG" sz="3200" u="sng" dirty="0" smtClean="0"/>
                <a:t>:</a:t>
              </a:r>
              <a:endParaRPr lang="en-US" sz="3200" dirty="0">
                <a:solidFill>
                  <a:srgbClr val="E6D5EF"/>
                </a:solidFill>
                <a:latin typeface="Calibri" pitchFamily="34" charset="0"/>
                <a:cs typeface="Arial" pitchFamily="34" charset="0"/>
              </a:endParaRPr>
            </a:p>
          </p:txBody>
        </p:sp>
      </p:grpSp>
      <p:sp>
        <p:nvSpPr>
          <p:cNvPr id="563201" name="Rectangle 1"/>
          <p:cNvSpPr>
            <a:spLocks noChangeArrowheads="1"/>
          </p:cNvSpPr>
          <p:nvPr/>
        </p:nvSpPr>
        <p:spPr bwMode="auto">
          <a:xfrm>
            <a:off x="304800" y="914400"/>
            <a:ext cx="8686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sng" strike="noStrike" cap="none" normalizeH="0" baseline="0" dirty="0" smtClean="0">
                <a:ln>
                  <a:noFill/>
                </a:ln>
                <a:solidFill>
                  <a:schemeClr val="tx1"/>
                </a:solidFill>
                <a:effectLst/>
                <a:latin typeface="Simplified Arabic" pitchFamily="2" charset="-78"/>
                <a:ea typeface="Calibri" pitchFamily="34" charset="0"/>
                <a:cs typeface="Arial" pitchFamily="34" charset="0"/>
              </a:rPr>
              <a:t>أ- الأهمية السيكولوجية :</a:t>
            </a:r>
            <a:endParaRPr kumimoji="0" lang="ar-EG"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19"/>
          <p:cNvSpPr/>
          <p:nvPr/>
        </p:nvSpPr>
        <p:spPr>
          <a:xfrm>
            <a:off x="6934200" y="1828800"/>
            <a:ext cx="1524000" cy="2862322"/>
          </a:xfrm>
          <a:prstGeom prst="rect">
            <a:avLst/>
          </a:prstGeom>
        </p:spPr>
        <p:txBody>
          <a:bodyPr wrap="square">
            <a:spAutoFit/>
          </a:bodyPr>
          <a:lstStyle/>
          <a:p>
            <a:r>
              <a:rPr lang="ar-EG" dirty="0" smtClean="0"/>
              <a:t>تطوير التحليل العاملي وفى إثرائه صحيح أن التحليل العاملى يستخدم لبحث الطرق التى يختلف بها الأفراد عن بعضهم بأكتشاف السمات الفارقة </a:t>
            </a:r>
            <a:endParaRPr lang="en-US"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sz="quarter" idx="4294967295"/>
          </p:nvPr>
        </p:nvSpPr>
        <p:spPr bwMode="white">
          <a:xfrm>
            <a:off x="1527175" y="753085"/>
            <a:ext cx="6172200" cy="535527"/>
          </a:xfrm>
          <a:gradFill>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gradFill>
          <a:ln>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lIns="91436" tIns="45718" rIns="91436" bIns="45718" anchor="ctr">
            <a:spAutoFit/>
          </a:bodyPr>
          <a:lstStyle/>
          <a:p>
            <a:pPr marL="0" indent="-396875" algn="ctr" defTabSz="912813">
              <a:lnSpc>
                <a:spcPct val="90000"/>
              </a:lnSpc>
              <a:spcBef>
                <a:spcPct val="0"/>
              </a:spcBef>
              <a:buClr>
                <a:schemeClr val="tx1"/>
              </a:buClr>
              <a:buSzPct val="70000"/>
              <a:buNone/>
            </a:pPr>
            <a:r>
              <a:rPr lang="ar-EG" b="1" u="sng" dirty="0" smtClean="0"/>
              <a:t>ب- الأهمية التربوية :</a:t>
            </a:r>
            <a:endParaRPr lang="en-US" b="1" dirty="0">
              <a:solidFill>
                <a:schemeClr val="bg1"/>
              </a:solidFill>
              <a:latin typeface="Arial" pitchFamily="34" charset="0"/>
              <a:cs typeface="Arial" pitchFamily="34" charset="0"/>
            </a:endParaRPr>
          </a:p>
        </p:txBody>
      </p:sp>
      <p:sp>
        <p:nvSpPr>
          <p:cNvPr id="2" name="Rectangle 3"/>
          <p:cNvSpPr>
            <a:spLocks noGrp="1" noChangeArrowheads="1"/>
          </p:cNvSpPr>
          <p:nvPr>
            <p:ph type="body" sz="quarter" idx="4294967295"/>
          </p:nvPr>
        </p:nvSpPr>
        <p:spPr bwMode="white">
          <a:xfrm>
            <a:off x="5029200" y="2819400"/>
            <a:ext cx="3864980" cy="840226"/>
          </a:xfrm>
          <a:gradFill>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gradFill>
          <a:ln>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lIns="91436" tIns="45718" rIns="91436" bIns="45718" anchor="ctr">
            <a:spAutoFit/>
          </a:bodyPr>
          <a:lstStyle/>
          <a:p>
            <a:pPr marL="0" indent="-396875" algn="ctr" defTabSz="912813">
              <a:lnSpc>
                <a:spcPct val="90000"/>
              </a:lnSpc>
              <a:spcBef>
                <a:spcPct val="0"/>
              </a:spcBef>
              <a:buClr>
                <a:schemeClr val="tx1"/>
              </a:buClr>
              <a:buSzPct val="70000"/>
              <a:buNone/>
            </a:pPr>
            <a:r>
              <a:rPr lang="ar-EG" sz="1800" b="1" dirty="0" smtClean="0"/>
              <a:t>تساعدنا على تغيير فهمنا للمتعلم وعمليه التعلم نفسها .</a:t>
            </a:r>
            <a:endParaRPr lang="en-US" sz="1800" dirty="0" smtClean="0"/>
          </a:p>
          <a:p>
            <a:pPr marL="0" indent="-396875" algn="ctr" defTabSz="912813">
              <a:lnSpc>
                <a:spcPct val="90000"/>
              </a:lnSpc>
              <a:spcBef>
                <a:spcPct val="0"/>
              </a:spcBef>
              <a:buClr>
                <a:schemeClr val="tx1"/>
              </a:buClr>
              <a:buSzPct val="70000"/>
              <a:buFont typeface="Wingdings" pitchFamily="2" charset="2"/>
              <a:buNone/>
            </a:pPr>
            <a:endParaRPr lang="en-US" sz="1800" b="1" dirty="0">
              <a:solidFill>
                <a:schemeClr val="bg1"/>
              </a:solidFill>
              <a:effectLst>
                <a:outerShdw blurRad="38100" dist="38100" dir="2700000" algn="tl">
                  <a:srgbClr val="C0C0C0"/>
                </a:outerShdw>
              </a:effectLst>
              <a:latin typeface="Calibri" pitchFamily="34" charset="0"/>
              <a:cs typeface="Simplified Arabic" pitchFamily="2" charset="-78"/>
            </a:endParaRPr>
          </a:p>
        </p:txBody>
      </p:sp>
      <p:sp>
        <p:nvSpPr>
          <p:cNvPr id="3" name="Rectangle 3"/>
          <p:cNvSpPr>
            <a:spLocks noGrp="1" noChangeArrowheads="1"/>
          </p:cNvSpPr>
          <p:nvPr>
            <p:ph type="body" sz="quarter" idx="4294967295"/>
          </p:nvPr>
        </p:nvSpPr>
        <p:spPr bwMode="white">
          <a:xfrm>
            <a:off x="457200" y="2819400"/>
            <a:ext cx="3864980" cy="840226"/>
          </a:xfrm>
          <a:gradFill>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gradFill>
          <a:ln>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lIns="91436" tIns="45718" rIns="91436" bIns="45718" anchor="ctr">
            <a:spAutoFit/>
          </a:bodyPr>
          <a:lstStyle/>
          <a:p>
            <a:pPr marL="0" indent="-396875" algn="ctr" defTabSz="912813">
              <a:lnSpc>
                <a:spcPct val="90000"/>
              </a:lnSpc>
              <a:spcBef>
                <a:spcPct val="0"/>
              </a:spcBef>
              <a:buClr>
                <a:schemeClr val="tx1"/>
              </a:buClr>
              <a:buSzPct val="70000"/>
              <a:buNone/>
            </a:pPr>
            <a:r>
              <a:rPr lang="ar-EG" sz="1800" b="1" dirty="0" smtClean="0"/>
              <a:t>وإذا كان الهدف العام للتربية هو تنمية ذكاء التلاميذ فقد توحى هذه النظرة بأن كل عمل عقلى يهيئ لنا هدفا يمكننا أن نسعى إلى إدراكه </a:t>
            </a:r>
            <a:endParaRPr lang="en-US" sz="1800" b="1" dirty="0">
              <a:solidFill>
                <a:schemeClr val="bg1"/>
              </a:solidFill>
              <a:effectLst>
                <a:outerShdw blurRad="38100" dist="38100" dir="2700000" algn="tl">
                  <a:srgbClr val="C0C0C0"/>
                </a:outerShdw>
              </a:effectLst>
              <a:latin typeface="Calibri" pitchFamily="34" charset="0"/>
              <a:cs typeface="Simplified Arabic" pitchFamily="2" charset="-78"/>
            </a:endParaRPr>
          </a:p>
        </p:txBody>
      </p:sp>
      <p:sp>
        <p:nvSpPr>
          <p:cNvPr id="95243" name="Line 11"/>
          <p:cNvSpPr>
            <a:spLocks noChangeShapeType="1"/>
          </p:cNvSpPr>
          <p:nvPr/>
        </p:nvSpPr>
        <p:spPr bwMode="auto">
          <a:xfrm>
            <a:off x="6705598" y="1295400"/>
            <a:ext cx="45719" cy="1143000"/>
          </a:xfrm>
          <a:prstGeom prst="line">
            <a:avLst/>
          </a:prstGeom>
          <a:noFill/>
          <a:ln w="9525">
            <a:solidFill>
              <a:schemeClr val="tx1"/>
            </a:solidFill>
            <a:round/>
            <a:headEnd/>
            <a:tailEnd type="triangle" w="med" len="med"/>
          </a:ln>
          <a:effectLst/>
        </p:spPr>
        <p:txBody>
          <a:bodyPr/>
          <a:lstStyle/>
          <a:p>
            <a:endParaRPr lang="en-US"/>
          </a:p>
        </p:txBody>
      </p:sp>
      <p:sp>
        <p:nvSpPr>
          <p:cNvPr id="95244" name="Line 12"/>
          <p:cNvSpPr>
            <a:spLocks noChangeShapeType="1"/>
          </p:cNvSpPr>
          <p:nvPr/>
        </p:nvSpPr>
        <p:spPr bwMode="auto">
          <a:xfrm>
            <a:off x="2514600" y="1371600"/>
            <a:ext cx="0" cy="1143000"/>
          </a:xfrm>
          <a:prstGeom prst="line">
            <a:avLst/>
          </a:prstGeom>
          <a:noFill/>
          <a:ln w="9525">
            <a:solidFill>
              <a:schemeClr val="tx1"/>
            </a:solidFill>
            <a:round/>
            <a:headEnd/>
            <a:tailEnd type="triangle" w="med" len="med"/>
          </a:ln>
          <a:effectLst/>
        </p:spPr>
        <p:txBody>
          <a:bodyPr/>
          <a:lstStyle/>
          <a:p>
            <a:endParaRPr lang="en-US"/>
          </a:p>
        </p:txBody>
      </p:sp>
      <p:sp>
        <p:nvSpPr>
          <p:cNvPr id="9" name="Rectangle 3"/>
          <p:cNvSpPr txBox="1">
            <a:spLocks noChangeArrowheads="1"/>
          </p:cNvSpPr>
          <p:nvPr/>
        </p:nvSpPr>
        <p:spPr bwMode="white">
          <a:xfrm>
            <a:off x="609600" y="4343400"/>
            <a:ext cx="8077200" cy="923326"/>
          </a:xfrm>
          <a:prstGeom prst="rect">
            <a:avLst/>
          </a:prstGeom>
          <a:gradFill rotWithShape="1">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lin ang="16200000" scaled="0"/>
          </a:gradFill>
          <a:ln w="9525">
            <a:noFill/>
            <a:miter lim="800000"/>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anchor="ctr" anchorCtr="0" compatLnSpc="1">
            <a:prstTxWarp prst="textNoShape">
              <a:avLst/>
            </a:prstTxWarp>
            <a:spAutoFit/>
          </a:bodyPr>
          <a:lstStyle/>
          <a:p>
            <a:pPr lvl="0"/>
            <a:r>
              <a:rPr lang="ar-EG" dirty="0" smtClean="0">
                <a:solidFill>
                  <a:schemeClr val="bg1"/>
                </a:solidFill>
                <a:latin typeface="Simplified Arabic" pitchFamily="2" charset="-78"/>
                <a:ea typeface="Calibri" pitchFamily="34" charset="0"/>
                <a:cs typeface="Arial" pitchFamily="34" charset="0"/>
              </a:rPr>
              <a:t>النموذج العقلى يمكن أن يمد المهتمين بتطوير المناهج وتنمية المصادر العقلية للأطفال أو الطلاب بخريطة واضحة التصميم لهذا المجال الذى يمكن تغطيته ، وأن هذه الخريطة من الممكن أن تكون مثل الجدول الدورى للمعلم والمربى بالإضافة إلى الأخصائى النفسى .</a:t>
            </a:r>
            <a:endParaRPr lang="ar-EG" b="0" dirty="0" smtClean="0">
              <a:solidFill>
                <a:schemeClr val="bg1"/>
              </a:solidFill>
              <a:latin typeface="Arial" pitchFamily="34" charset="0"/>
              <a:cs typeface="Arial" pitchFamily="34" charset="0"/>
            </a:endParaRPr>
          </a:p>
        </p:txBody>
      </p:sp>
    </p:spTree>
  </p:cSld>
  <p:clrMapOvr>
    <a:masterClrMapping/>
  </p:clrMapOvr>
  <p:transition>
    <p:push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0" y="230188"/>
            <a:ext cx="8763000" cy="512448"/>
          </a:xfrm>
          <a:prstGeom prst="rect">
            <a:avLst/>
          </a:prstGeom>
        </p:spPr>
        <p:txBody>
          <a:bodyPr lIns="0" tIns="0" rIns="0" bIns="0">
            <a:spAutoFit/>
          </a:bodyPr>
          <a:lstStyle/>
          <a:p>
            <a:pPr algn="ctr" defTabSz="912813" rtl="0">
              <a:lnSpc>
                <a:spcPct val="90000"/>
              </a:lnSpc>
            </a:pPr>
            <a:r>
              <a:rPr lang="ar-EG" sz="3200" b="0" dirty="0">
                <a:solidFill>
                  <a:srgbClr val="B382D0"/>
                </a:solidFill>
                <a:effectLst>
                  <a:outerShdw blurRad="38100" dist="38100" dir="2700000" algn="tl">
                    <a:srgbClr val="C0C0C0"/>
                  </a:outerShdw>
                </a:effectLst>
                <a:latin typeface="Calibri" pitchFamily="34" charset="0"/>
                <a:cs typeface="PT Bold Heading" pitchFamily="2" charset="-78"/>
              </a:rPr>
              <a:t> </a:t>
            </a:r>
            <a:r>
              <a:rPr lang="ar-EG" sz="3600" u="sng" dirty="0" smtClean="0">
                <a:solidFill>
                  <a:srgbClr val="FF0000"/>
                </a:solidFill>
              </a:rPr>
              <a:t>جـ - الأهمية بالنسبة للتوجية المهنى</a:t>
            </a:r>
            <a:endParaRPr lang="en-US" sz="3600" b="0" dirty="0">
              <a:solidFill>
                <a:srgbClr val="FF0000"/>
              </a:solidFill>
              <a:effectLst>
                <a:outerShdw blurRad="38100" dist="38100" dir="2700000" algn="tl">
                  <a:srgbClr val="C0C0C0"/>
                </a:outerShdw>
              </a:effectLst>
              <a:latin typeface="Calibri" pitchFamily="34" charset="0"/>
              <a:cs typeface="PT Bold Heading" pitchFamily="2" charset="-78"/>
            </a:endParaRPr>
          </a:p>
        </p:txBody>
      </p:sp>
      <p:sp>
        <p:nvSpPr>
          <p:cNvPr id="6" name="Flowchart: Predefined Process 5"/>
          <p:cNvSpPr/>
          <p:nvPr/>
        </p:nvSpPr>
        <p:spPr bwMode="auto">
          <a:xfrm>
            <a:off x="1371600" y="990600"/>
            <a:ext cx="6400800" cy="549275"/>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algn="ctr" defTabSz="912813" rtl="0"/>
            <a:r>
              <a:rPr lang="ar-EG" sz="2000" dirty="0" smtClean="0"/>
              <a:t>الوظائف المرتبطة بكل فئه هى</a:t>
            </a:r>
            <a:endParaRPr lang="en-US" sz="1600" dirty="0">
              <a:solidFill>
                <a:schemeClr val="bg2"/>
              </a:solidFill>
              <a:effectLst>
                <a:outerShdw blurRad="38100" dist="38100" dir="2700000" algn="tl">
                  <a:srgbClr val="000000"/>
                </a:outerShdw>
              </a:effectLst>
              <a:latin typeface="Segoe"/>
              <a:cs typeface="Arial" pitchFamily="34" charset="0"/>
            </a:endParaRPr>
          </a:p>
        </p:txBody>
      </p:sp>
      <p:sp>
        <p:nvSpPr>
          <p:cNvPr id="8" name="Flowchart: Predefined Process 7"/>
          <p:cNvSpPr/>
          <p:nvPr/>
        </p:nvSpPr>
        <p:spPr bwMode="auto">
          <a:xfrm>
            <a:off x="1371600" y="1752601"/>
            <a:ext cx="6248400" cy="761999"/>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r>
              <a:rPr lang="ar-EG" u="sng" dirty="0" smtClean="0"/>
              <a:t>أ- المحتوى البصرى : </a:t>
            </a:r>
            <a:r>
              <a:rPr lang="ar-EG" dirty="0" smtClean="0"/>
              <a:t>فنان – مهندس معمارى – مهندس – جراح – عالم رياضيات – سمكرى – سائق شاحنة – قائد طائرة – مخترع - بهلوان </a:t>
            </a:r>
            <a:endParaRPr lang="en-US" dirty="0"/>
          </a:p>
        </p:txBody>
      </p:sp>
      <p:sp>
        <p:nvSpPr>
          <p:cNvPr id="9" name="Flowchart: Predefined Process 8"/>
          <p:cNvSpPr/>
          <p:nvPr/>
        </p:nvSpPr>
        <p:spPr bwMode="auto">
          <a:xfrm>
            <a:off x="1371600" y="2743200"/>
            <a:ext cx="5943600" cy="762000"/>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algn="ctr" defTabSz="912813" rtl="0"/>
            <a:endParaRPr lang="en-US" u="sng" dirty="0" smtClean="0"/>
          </a:p>
          <a:p>
            <a:pPr algn="ctr" defTabSz="912813" rtl="0"/>
            <a:r>
              <a:rPr lang="ar-EG" u="sng" dirty="0" smtClean="0"/>
              <a:t>ب- المحتوى السمعى :</a:t>
            </a:r>
            <a:r>
              <a:rPr lang="ar-EG" dirty="0" smtClean="0"/>
              <a:t> موسيقى – مدرس – ملحن – منظم – مدرس خطابه – معالج – والشاعر </a:t>
            </a:r>
            <a:r>
              <a:rPr lang="ar-EG" sz="2400" dirty="0" smtClean="0"/>
              <a:t>.</a:t>
            </a:r>
            <a:endParaRPr lang="en-US" sz="2400" dirty="0" smtClean="0"/>
          </a:p>
          <a:p>
            <a:pPr algn="ctr" defTabSz="912813" rtl="0"/>
            <a:r>
              <a:rPr lang="ar-EG" sz="2400" dirty="0" smtClean="0">
                <a:solidFill>
                  <a:srgbClr val="000000"/>
                </a:solidFill>
                <a:latin typeface="Calibri" pitchFamily="34" charset="0"/>
                <a:cs typeface="Arial" pitchFamily="34" charset="0"/>
              </a:rPr>
              <a:t> </a:t>
            </a:r>
            <a:endParaRPr lang="en-US" sz="2300" b="0" dirty="0">
              <a:solidFill>
                <a:srgbClr val="FFFFFF"/>
              </a:solidFill>
              <a:effectLst>
                <a:outerShdw blurRad="38100" dist="38100" dir="2700000" algn="tl">
                  <a:srgbClr val="000000"/>
                </a:outerShdw>
              </a:effectLst>
              <a:latin typeface="Segoe"/>
              <a:cs typeface="Arial" pitchFamily="34" charset="0"/>
            </a:endParaRPr>
          </a:p>
        </p:txBody>
      </p:sp>
      <p:sp>
        <p:nvSpPr>
          <p:cNvPr id="10" name="Flowchart: Predefined Process 9"/>
          <p:cNvSpPr/>
          <p:nvPr/>
        </p:nvSpPr>
        <p:spPr bwMode="auto">
          <a:xfrm>
            <a:off x="1371600" y="3657600"/>
            <a:ext cx="5638800" cy="685800"/>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r>
              <a:rPr lang="ar-EG" u="sng" dirty="0" smtClean="0"/>
              <a:t>جـ - المحتوى الرمزى :</a:t>
            </a:r>
            <a:r>
              <a:rPr lang="ar-EG" dirty="0" smtClean="0"/>
              <a:t> عالم الرياضيات – صانع الشفرة أو مفسرها – عالم اللغات – محاسب – كاتب – ومبرمج الكمبيوتر .</a:t>
            </a:r>
            <a:endParaRPr lang="en-US" dirty="0"/>
          </a:p>
        </p:txBody>
      </p:sp>
      <p:sp>
        <p:nvSpPr>
          <p:cNvPr id="11" name="Flowchart: Predefined Process 10"/>
          <p:cNvSpPr/>
          <p:nvPr/>
        </p:nvSpPr>
        <p:spPr bwMode="auto">
          <a:xfrm>
            <a:off x="1371600" y="4495800"/>
            <a:ext cx="5486400" cy="777875"/>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algn="ctr" defTabSz="912813" rtl="0"/>
            <a:r>
              <a:rPr lang="ar-EG" u="sng" dirty="0" smtClean="0"/>
              <a:t>د- المحتوى السمانتى :</a:t>
            </a:r>
            <a:r>
              <a:rPr lang="ar-EG" dirty="0" smtClean="0"/>
              <a:t> عالم – كاتب – خطيب – مدرس – محامى – عضو برلمان – صحفى – ومؤلف الكلمات المتقاطعه .</a:t>
            </a:r>
            <a:endParaRPr lang="en-US" dirty="0" smtClean="0"/>
          </a:p>
        </p:txBody>
      </p:sp>
      <p:sp>
        <p:nvSpPr>
          <p:cNvPr id="13" name="Flowchart: Predefined Process 12"/>
          <p:cNvSpPr/>
          <p:nvPr/>
        </p:nvSpPr>
        <p:spPr bwMode="auto">
          <a:xfrm>
            <a:off x="1447800" y="5486400"/>
            <a:ext cx="5334000" cy="762000"/>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algn="ctr" defTabSz="912813"/>
            <a:r>
              <a:rPr lang="ar-EG" u="sng" dirty="0" smtClean="0"/>
              <a:t>المحتوى السلوكى : </a:t>
            </a:r>
            <a:r>
              <a:rPr lang="ar-EG" dirty="0" smtClean="0"/>
              <a:t>كبير عمال – محامى – قاضى – محلف – بائع – سياسى – رجل دولة – ضابط تحت التمرين</a:t>
            </a:r>
            <a:endParaRPr lang="en-US" dirty="0">
              <a:solidFill>
                <a:schemeClr val="tx1"/>
              </a:solidFill>
              <a:effectLst>
                <a:outerShdw blurRad="38100" dist="38100" dir="2700000" algn="tl">
                  <a:srgbClr val="FFFFFF"/>
                </a:outerShdw>
              </a:effectLst>
              <a:latin typeface="Segoe"/>
              <a:cs typeface="Arial" pitchFamily="34" charset="0"/>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8" grpId="0" animBg="1"/>
      <p:bldP spid="9" grpId="0" animBg="1"/>
      <p:bldP spid="10" grpId="0" animBg="1"/>
      <p:bldP spid="11" grpId="0" animBg="1"/>
      <p:bldP spid="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5638800" y="685800"/>
            <a:ext cx="2743200" cy="387798"/>
          </a:xfrm>
          <a:prstGeom prst="rect">
            <a:avLst/>
          </a:prstGeom>
          <a:noFill/>
          <a:ln w="55000" cap="flat" cmpd="thickThin" algn="ctr">
            <a:solidFill>
              <a:schemeClr val="tx1"/>
            </a:solidFill>
            <a:prstDash val="solid"/>
          </a:ln>
        </p:spPr>
        <p:style>
          <a:lnRef idx="2">
            <a:schemeClr val="accent6"/>
          </a:lnRef>
          <a:fillRef idx="1">
            <a:schemeClr val="lt1"/>
          </a:fillRef>
          <a:effectRef idx="0">
            <a:schemeClr val="accent6"/>
          </a:effectRef>
          <a:fontRef idx="minor">
            <a:schemeClr val="dk1"/>
          </a:fontRef>
        </p:style>
        <p:txBody>
          <a:bodyPr wrap="square" lIns="0" tIns="0" rIns="0" bIns="0">
            <a:spAutoFit/>
          </a:bodyPr>
          <a:lstStyle/>
          <a:p>
            <a:pPr algn="ctr" defTabSz="912813">
              <a:lnSpc>
                <a:spcPct val="90000"/>
              </a:lnSpc>
            </a:pPr>
            <a:r>
              <a:rPr lang="ar-EG" sz="2800" u="sng" dirty="0" smtClean="0">
                <a:solidFill>
                  <a:srgbClr val="FF0000"/>
                </a:solidFill>
              </a:rPr>
              <a:t>تقويم نموذج جيلفورد</a:t>
            </a:r>
            <a:endParaRPr lang="en-US" sz="2800" b="0" dirty="0">
              <a:solidFill>
                <a:srgbClr val="FF0000"/>
              </a:solidFill>
              <a:effectLst>
                <a:outerShdw blurRad="38100" dist="38100" dir="2700000" algn="tl">
                  <a:srgbClr val="C0C0C0"/>
                </a:outerShdw>
              </a:effectLst>
              <a:latin typeface="Calibri" pitchFamily="34" charset="0"/>
              <a:cs typeface="Simplified Arabic" pitchFamily="2" charset="-78"/>
            </a:endParaRPr>
          </a:p>
        </p:txBody>
      </p:sp>
      <p:sp>
        <p:nvSpPr>
          <p:cNvPr id="17" name="Oval 16"/>
          <p:cNvSpPr/>
          <p:nvPr/>
        </p:nvSpPr>
        <p:spPr bwMode="auto">
          <a:xfrm>
            <a:off x="4800600" y="1447800"/>
            <a:ext cx="4343400" cy="2438400"/>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r>
              <a:rPr lang="ar-EG" sz="2400" u="sng" dirty="0" smtClean="0"/>
              <a:t>1- الأفراد ومستوياتهم العقلية</a:t>
            </a:r>
            <a:endParaRPr lang="en-US" sz="2400" dirty="0" smtClean="0"/>
          </a:p>
          <a:p>
            <a:r>
              <a:rPr lang="ar-EG" sz="2400" dirty="0" smtClean="0"/>
              <a:t>حيث طبق جيلفورد أختباراته على أفراد ممتازين عقليا</a:t>
            </a:r>
            <a:r>
              <a:rPr lang="ar-EG" sz="2400" dirty="0" smtClean="0">
                <a:solidFill>
                  <a:srgbClr val="FFFF00"/>
                </a:solidFill>
                <a:latin typeface="Calibri" pitchFamily="34" charset="0"/>
                <a:cs typeface="PT Bold Heading" pitchFamily="2" charset="-78"/>
              </a:rPr>
              <a:t> </a:t>
            </a:r>
            <a:endParaRPr lang="en-US" sz="2400" dirty="0">
              <a:solidFill>
                <a:srgbClr val="FFFF00"/>
              </a:solidFill>
              <a:latin typeface="Calibri" pitchFamily="34" charset="0"/>
              <a:cs typeface="PT Bold Heading" pitchFamily="2" charset="-78"/>
            </a:endParaRPr>
          </a:p>
        </p:txBody>
      </p:sp>
      <p:sp>
        <p:nvSpPr>
          <p:cNvPr id="18" name="Oval 17"/>
          <p:cNvSpPr/>
          <p:nvPr/>
        </p:nvSpPr>
        <p:spPr bwMode="auto">
          <a:xfrm>
            <a:off x="0" y="1143000"/>
            <a:ext cx="4648200" cy="3048000"/>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r>
              <a:rPr lang="ar-EG" u="sng" dirty="0" smtClean="0"/>
              <a:t>2- الأختبارات :</a:t>
            </a:r>
            <a:endParaRPr lang="en-US" dirty="0" smtClean="0"/>
          </a:p>
          <a:p>
            <a:r>
              <a:rPr lang="ar-EG" dirty="0" smtClean="0"/>
              <a:t>يعاب على جميع الأختبارات التى أستعان بها جيلفورد فى دراساته أنها اختبارات كتابية ولا تحتوى على أى أختبار عملى هذا وقد تسفر تطبيق الأختبارات العملية عن أكتشاف قدرات عقلية جديدة لا تنطوى تحت التنظيم الثلاثى لأبعاد العقل البشرى .</a:t>
            </a:r>
            <a:endParaRPr lang="en-US" dirty="0"/>
          </a:p>
        </p:txBody>
      </p:sp>
      <p:sp>
        <p:nvSpPr>
          <p:cNvPr id="20" name="Oval 19"/>
          <p:cNvSpPr/>
          <p:nvPr/>
        </p:nvSpPr>
        <p:spPr bwMode="auto">
          <a:xfrm>
            <a:off x="2286000" y="4114800"/>
            <a:ext cx="5029200" cy="2743200"/>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r>
              <a:rPr lang="ar-EG" u="sng" dirty="0" smtClean="0"/>
              <a:t>3- مدى تداخل القدرات :</a:t>
            </a:r>
            <a:endParaRPr lang="en-US" dirty="0" smtClean="0"/>
          </a:p>
          <a:p>
            <a:r>
              <a:rPr lang="ar-EG" dirty="0" smtClean="0"/>
              <a:t>حلل جيلفورد كل مصفوفة على حده وكان الأجدر به أن ينشئ مصفوفة ارتباطية عامة تشمل جميع الأختبارات التى طبقها على عينه الأفراد</a:t>
            </a:r>
            <a:r>
              <a:rPr lang="ar-EG" dirty="0" smtClean="0">
                <a:solidFill>
                  <a:schemeClr val="bg1"/>
                </a:solidFill>
                <a:effectLst>
                  <a:outerShdw blurRad="38100" dist="38100" dir="2700000" algn="tl">
                    <a:srgbClr val="C0C0C0"/>
                  </a:outerShdw>
                </a:effectLst>
                <a:latin typeface="Calibri" pitchFamily="34" charset="0"/>
                <a:cs typeface="Simplified Arabic" pitchFamily="2" charset="-78"/>
              </a:rPr>
              <a:t> </a:t>
            </a:r>
            <a:endParaRPr lang="ar-SA" dirty="0">
              <a:solidFill>
                <a:schemeClr val="bg1"/>
              </a:solidFill>
              <a:effectLst>
                <a:outerShdw blurRad="38100" dist="38100" dir="2700000" algn="tl">
                  <a:srgbClr val="C0C0C0"/>
                </a:outerShdw>
              </a:effectLst>
              <a:latin typeface="Calibri" pitchFamily="34" charset="0"/>
              <a:cs typeface="Simplified Arabic" pitchFamily="2" charset="-78"/>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linds(horizontal)">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0" y="457200"/>
            <a:ext cx="8763000" cy="455509"/>
          </a:xfrm>
          <a:prstGeom prst="rect">
            <a:avLst/>
          </a:prstGeom>
        </p:spPr>
        <p:txBody>
          <a:bodyPr lIns="0" tIns="0" rIns="0" bIns="0">
            <a:spAutoFit/>
          </a:bodyPr>
          <a:lstStyle/>
          <a:p>
            <a:pPr algn="ctr" defTabSz="912813" rtl="0">
              <a:lnSpc>
                <a:spcPct val="90000"/>
              </a:lnSpc>
            </a:pPr>
            <a:r>
              <a:rPr lang="ar-EG" sz="3200" b="0" dirty="0" smtClean="0">
                <a:solidFill>
                  <a:srgbClr val="FF0000"/>
                </a:solidFill>
                <a:effectLst>
                  <a:outerShdw blurRad="38100" dist="38100" dir="2700000" algn="tl">
                    <a:srgbClr val="C0C0C0"/>
                  </a:outerShdw>
                </a:effectLst>
                <a:latin typeface="Calibri" pitchFamily="34" charset="0"/>
                <a:cs typeface="PT Bold Heading" pitchFamily="2" charset="-78"/>
              </a:rPr>
              <a:t>تابع التقويم</a:t>
            </a:r>
            <a:endParaRPr lang="en-US" sz="3600" b="0" dirty="0">
              <a:solidFill>
                <a:srgbClr val="FF0000"/>
              </a:solidFill>
              <a:effectLst>
                <a:outerShdw blurRad="38100" dist="38100" dir="2700000" algn="tl">
                  <a:srgbClr val="C0C0C0"/>
                </a:outerShdw>
              </a:effectLst>
              <a:latin typeface="Calibri" pitchFamily="34" charset="0"/>
              <a:cs typeface="PT Bold Heading" pitchFamily="2" charset="-78"/>
            </a:endParaRPr>
          </a:p>
        </p:txBody>
      </p:sp>
      <p:sp>
        <p:nvSpPr>
          <p:cNvPr id="6" name="Flowchart: Predefined Process 5"/>
          <p:cNvSpPr/>
          <p:nvPr/>
        </p:nvSpPr>
        <p:spPr bwMode="auto">
          <a:xfrm>
            <a:off x="1219200" y="1066800"/>
            <a:ext cx="6248400" cy="777875"/>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algn="ctr" defTabSz="912813" rtl="0"/>
            <a:endParaRPr lang="en-US" sz="1600" dirty="0">
              <a:solidFill>
                <a:schemeClr val="bg2"/>
              </a:solidFill>
              <a:effectLst>
                <a:outerShdw blurRad="38100" dist="38100" dir="2700000" algn="tl">
                  <a:srgbClr val="000000"/>
                </a:outerShdw>
              </a:effectLst>
              <a:latin typeface="Segoe"/>
              <a:cs typeface="Arial" pitchFamily="34" charset="0"/>
            </a:endParaRPr>
          </a:p>
        </p:txBody>
      </p:sp>
      <p:sp>
        <p:nvSpPr>
          <p:cNvPr id="8" name="Flowchart: Predefined Process 7"/>
          <p:cNvSpPr/>
          <p:nvPr/>
        </p:nvSpPr>
        <p:spPr bwMode="auto">
          <a:xfrm>
            <a:off x="1219200" y="1981200"/>
            <a:ext cx="5715000" cy="838200"/>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r>
              <a:rPr lang="ar-EG" u="sng" dirty="0" smtClean="0"/>
              <a:t>5- التطبيق والقيمة والتنبؤية :</a:t>
            </a:r>
            <a:endParaRPr lang="en-US" dirty="0" smtClean="0"/>
          </a:p>
          <a:p>
            <a:r>
              <a:rPr lang="ar-EG" dirty="0" smtClean="0"/>
              <a:t>لم يصلح التنظيم الثلاثى ولا قدراته المختلفة للتطبيق العملى الذى يتلخص فى عمليتي التوجية والأختيار</a:t>
            </a:r>
            <a:endParaRPr lang="en-US" b="0" dirty="0">
              <a:solidFill>
                <a:srgbClr val="000000"/>
              </a:solidFill>
              <a:latin typeface="Calibri" pitchFamily="34" charset="0"/>
              <a:cs typeface="Arial" pitchFamily="34" charset="0"/>
            </a:endParaRPr>
          </a:p>
        </p:txBody>
      </p:sp>
      <p:sp>
        <p:nvSpPr>
          <p:cNvPr id="10" name="Flowchart: Predefined Process 9"/>
          <p:cNvSpPr/>
          <p:nvPr/>
        </p:nvSpPr>
        <p:spPr bwMode="auto">
          <a:xfrm>
            <a:off x="1295400" y="3048000"/>
            <a:ext cx="5334000" cy="990599"/>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r>
              <a:rPr lang="ar-EG" u="sng" dirty="0" smtClean="0"/>
              <a:t>6- التنظيم و مستوى التعميم :</a:t>
            </a:r>
            <a:endParaRPr lang="en-US" dirty="0" smtClean="0"/>
          </a:p>
          <a:p>
            <a:r>
              <a:rPr lang="ar-EG" dirty="0" smtClean="0"/>
              <a:t>حيث يدعي بعض العلماء ان تنظيم جيلفورد بقدراته ال 120 اضاعت الايجاز العلمي الذي حققه سبيرمان عن العامل العام</a:t>
            </a:r>
            <a:endParaRPr lang="en-US" dirty="0">
              <a:solidFill>
                <a:schemeClr val="tx1"/>
              </a:solidFill>
              <a:latin typeface="Arial" pitchFamily="34" charset="0"/>
              <a:cs typeface="Arial" pitchFamily="34" charset="0"/>
            </a:endParaRPr>
          </a:p>
        </p:txBody>
      </p:sp>
      <p:sp>
        <p:nvSpPr>
          <p:cNvPr id="11" name="Flowchart: Predefined Process 10"/>
          <p:cNvSpPr/>
          <p:nvPr/>
        </p:nvSpPr>
        <p:spPr bwMode="auto">
          <a:xfrm>
            <a:off x="1371600" y="4267200"/>
            <a:ext cx="5410200" cy="701675"/>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algn="ctr" defTabSz="912813" rtl="0"/>
            <a:r>
              <a:rPr lang="ar-EG" u="sng" dirty="0" smtClean="0"/>
              <a:t>7- نظرية الذكاءات المتعددة </a:t>
            </a:r>
            <a:r>
              <a:rPr lang="ar-EG" u="sng" dirty="0" smtClean="0">
                <a:solidFill>
                  <a:srgbClr val="FF0000"/>
                </a:solidFill>
              </a:rPr>
              <a:t>(</a:t>
            </a:r>
            <a:r>
              <a:rPr lang="ar-EG" u="sng" dirty="0" smtClean="0"/>
              <a:t> </a:t>
            </a:r>
            <a:r>
              <a:rPr lang="ar-EG" u="sng" dirty="0" smtClean="0">
                <a:solidFill>
                  <a:srgbClr val="FF0000"/>
                </a:solidFill>
              </a:rPr>
              <a:t>جاردنر)</a:t>
            </a:r>
            <a:r>
              <a:rPr lang="ar-EG" u="sng" dirty="0" smtClean="0"/>
              <a:t>1983</a:t>
            </a:r>
            <a:endParaRPr lang="en-US" b="0" dirty="0">
              <a:solidFill>
                <a:schemeClr val="tx1"/>
              </a:solidFill>
              <a:latin typeface="Arial" pitchFamily="34" charset="0"/>
              <a:cs typeface="Arial" pitchFamily="34" charset="0"/>
            </a:endParaRPr>
          </a:p>
        </p:txBody>
      </p:sp>
      <p:sp>
        <p:nvSpPr>
          <p:cNvPr id="13" name="Flowchart: Predefined Process 12"/>
          <p:cNvSpPr/>
          <p:nvPr/>
        </p:nvSpPr>
        <p:spPr bwMode="auto">
          <a:xfrm>
            <a:off x="1371600" y="5029200"/>
            <a:ext cx="5257800" cy="549275"/>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algn="ctr" defTabSz="912813">
              <a:buFontTx/>
              <a:buChar char="-"/>
            </a:pPr>
            <a:r>
              <a:rPr lang="ar-EG" u="sng" dirty="0" smtClean="0"/>
              <a:t>1- الذكاء اللغوي/ اللفظي </a:t>
            </a:r>
            <a:endParaRPr lang="en-US" dirty="0">
              <a:solidFill>
                <a:schemeClr val="tx1"/>
              </a:solidFill>
              <a:latin typeface="Arial" pitchFamily="34" charset="0"/>
              <a:cs typeface="Arial" pitchFamily="34" charset="0"/>
            </a:endParaRPr>
          </a:p>
        </p:txBody>
      </p:sp>
      <p:sp>
        <p:nvSpPr>
          <p:cNvPr id="14" name="Flowchart: Predefined Process 13"/>
          <p:cNvSpPr/>
          <p:nvPr/>
        </p:nvSpPr>
        <p:spPr bwMode="auto">
          <a:xfrm>
            <a:off x="1295400" y="5562600"/>
            <a:ext cx="5029200" cy="609600"/>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algn="ctr" defTabSz="912813"/>
            <a:r>
              <a:rPr lang="ar-EG" sz="1600" u="sng" dirty="0" smtClean="0"/>
              <a:t>2- الذكاء المنطقي/ الرياضي </a:t>
            </a:r>
            <a:endParaRPr lang="en-US" sz="1600" dirty="0">
              <a:solidFill>
                <a:schemeClr val="tx1"/>
              </a:solidFill>
              <a:latin typeface="Arial" pitchFamily="34" charset="0"/>
              <a:cs typeface="Arial" pitchFamily="34" charset="0"/>
            </a:endParaRPr>
          </a:p>
        </p:txBody>
      </p:sp>
      <p:sp>
        <p:nvSpPr>
          <p:cNvPr id="234497" name="Rectangle 1"/>
          <p:cNvSpPr>
            <a:spLocks noChangeArrowheads="1"/>
          </p:cNvSpPr>
          <p:nvPr/>
        </p:nvSpPr>
        <p:spPr bwMode="auto">
          <a:xfrm>
            <a:off x="1371600" y="1066800"/>
            <a:ext cx="60198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EG" sz="1400" b="1" i="0" u="sng" strike="noStrike" cap="none" normalizeH="0" baseline="0" dirty="0" smtClean="0">
                <a:ln>
                  <a:noFill/>
                </a:ln>
                <a:solidFill>
                  <a:schemeClr val="tx1"/>
                </a:solidFill>
                <a:effectLst/>
                <a:latin typeface="Simplified Arabic" pitchFamily="2" charset="-78"/>
                <a:ea typeface="Calibri" pitchFamily="34" charset="0"/>
                <a:cs typeface="Arial" pitchFamily="34" charset="0"/>
              </a:rPr>
              <a:t>4- تواتر الأبحاث :</a:t>
            </a:r>
            <a:endParaRPr kumimoji="0" lang="ar-EG" sz="1400" b="1" i="0" u="none" strike="noStrike" cap="none" normalizeH="0" baseline="0" dirty="0" smtClean="0">
              <a:ln>
                <a:noFill/>
              </a:ln>
              <a:solidFill>
                <a:schemeClr val="tx1"/>
              </a:solidFill>
              <a:effectLst/>
              <a:latin typeface="Simplified Arabic" pitchFamily="2" charset="-78"/>
              <a:ea typeface="Calibri"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EG" sz="1400" b="1" i="0" u="none" strike="noStrike" cap="none" normalizeH="0" baseline="0" dirty="0" smtClean="0">
                <a:ln>
                  <a:noFill/>
                </a:ln>
                <a:solidFill>
                  <a:schemeClr val="tx1"/>
                </a:solidFill>
                <a:effectLst/>
                <a:latin typeface="Simplified Arabic" pitchFamily="2" charset="-78"/>
                <a:ea typeface="Calibri" pitchFamily="34" charset="0"/>
                <a:cs typeface="Arial" pitchFamily="34" charset="0"/>
              </a:rPr>
              <a:t>لم تتواتر نتائج الأبحاث التى تلى دراسة جيلفورد على تأكيد أغلب القدرات التى اكتشفها ، ولا على التحقق من مدى صلاحية التنظيم الثلاثى لتفسير القدرات العقلية.</a:t>
            </a:r>
            <a:r>
              <a:rPr kumimoji="0" lang="en-US" sz="11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8" grpId="0" animBg="1"/>
      <p:bldP spid="10" grpId="0" animBg="1"/>
      <p:bldP spid="11"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sz="quarter" idx="4294967295"/>
          </p:nvPr>
        </p:nvSpPr>
        <p:spPr bwMode="white">
          <a:xfrm>
            <a:off x="0" y="2514601"/>
            <a:ext cx="5410200" cy="1772789"/>
          </a:xfrm>
          <a:gradFill>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gradFill>
          <a:ln>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wrap="square" lIns="91436" tIns="45718" rIns="91436" bIns="45718" anchor="ctr">
            <a:spAutoFit/>
          </a:bodyPr>
          <a:lstStyle/>
          <a:p>
            <a:r>
              <a:rPr lang="ar-EG" sz="2800" b="1" dirty="0">
                <a:solidFill>
                  <a:schemeClr val="lt1"/>
                </a:solidFill>
                <a:latin typeface="+mn-lt"/>
                <a:ea typeface="+mn-ea"/>
                <a:cs typeface="+mn-cs"/>
              </a:rPr>
              <a:t>ويشمل قدرات عقلية تتناول أشياء عملية مثل الأعمال الميكانيكية وكيفية استخدام الأجهزة .</a:t>
            </a:r>
            <a:endParaRPr lang="en-US" sz="2800" dirty="0">
              <a:solidFill>
                <a:schemeClr val="lt1"/>
              </a:solidFill>
              <a:latin typeface="+mn-lt"/>
              <a:ea typeface="+mn-ea"/>
              <a:cs typeface="+mn-cs"/>
            </a:endParaRPr>
          </a:p>
          <a:p>
            <a:pPr marL="0" indent="-396875" algn="ctr" defTabSz="912813">
              <a:lnSpc>
                <a:spcPct val="90000"/>
              </a:lnSpc>
              <a:spcBef>
                <a:spcPct val="0"/>
              </a:spcBef>
              <a:buClr>
                <a:schemeClr val="tx1"/>
              </a:buClr>
              <a:buSzPct val="70000"/>
              <a:buNone/>
            </a:pPr>
            <a:endParaRPr lang="en-US" sz="2800" dirty="0">
              <a:solidFill>
                <a:srgbClr val="FFFFFF"/>
              </a:solidFill>
              <a:effectLst>
                <a:outerShdw blurRad="38100" dist="38100" dir="2700000" algn="tl">
                  <a:srgbClr val="C0C0C0"/>
                </a:outerShdw>
              </a:effectLst>
              <a:latin typeface="Calibri" pitchFamily="34" charset="0"/>
              <a:cs typeface="PT Bold Heading" pitchFamily="2" charset="-78"/>
            </a:endParaRPr>
          </a:p>
        </p:txBody>
      </p:sp>
      <p:sp>
        <p:nvSpPr>
          <p:cNvPr id="2" name="Rectangle 3"/>
          <p:cNvSpPr>
            <a:spLocks noGrp="1" noChangeArrowheads="1"/>
          </p:cNvSpPr>
          <p:nvPr>
            <p:ph type="body" sz="quarter" idx="4294967295"/>
          </p:nvPr>
        </p:nvSpPr>
        <p:spPr bwMode="white">
          <a:xfrm>
            <a:off x="0" y="762000"/>
            <a:ext cx="5562600" cy="1384990"/>
          </a:xfrm>
          <a:gradFill>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gradFill>
          <a:ln>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wrap="square" lIns="91436" tIns="45718" rIns="91436" bIns="45718" anchor="ctr">
            <a:spAutoFit/>
          </a:bodyPr>
          <a:lstStyle/>
          <a:p>
            <a:r>
              <a:rPr lang="ar-EG" sz="2800" b="1" dirty="0">
                <a:solidFill>
                  <a:schemeClr val="lt1"/>
                </a:solidFill>
                <a:latin typeface="+mn-lt"/>
                <a:ea typeface="+mn-ea"/>
                <a:cs typeface="+mn-cs"/>
              </a:rPr>
              <a:t>ويشمل قدرات عقلية تتناول الرموز – المعانى والألفاظ وجميع العمليات العقلية الرمزية .</a:t>
            </a:r>
            <a:endParaRPr lang="en-US" sz="2800" dirty="0">
              <a:solidFill>
                <a:schemeClr val="lt1"/>
              </a:solidFill>
              <a:latin typeface="+mn-lt"/>
              <a:ea typeface="+mn-ea"/>
              <a:cs typeface="+mn-cs"/>
            </a:endParaRPr>
          </a:p>
        </p:txBody>
      </p:sp>
      <p:sp>
        <p:nvSpPr>
          <p:cNvPr id="4" name="Rounded Rectangle 3"/>
          <p:cNvSpPr/>
          <p:nvPr/>
        </p:nvSpPr>
        <p:spPr bwMode="auto">
          <a:xfrm>
            <a:off x="6553200" y="457200"/>
            <a:ext cx="2590800" cy="990600"/>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rtl="1"/>
            <a:r>
              <a:rPr lang="ar-EG" sz="2800" b="1" dirty="0" smtClean="0"/>
              <a:t>الذكاء </a:t>
            </a:r>
            <a:r>
              <a:rPr lang="ar-EG" sz="2800" b="1" dirty="0"/>
              <a:t>المجرد </a:t>
            </a:r>
            <a:r>
              <a:rPr lang="ar-EG" sz="2800" b="1" dirty="0" smtClean="0"/>
              <a:t>:</a:t>
            </a:r>
            <a:endParaRPr lang="en-US" sz="2800" dirty="0"/>
          </a:p>
        </p:txBody>
      </p:sp>
      <p:cxnSp>
        <p:nvCxnSpPr>
          <p:cNvPr id="6" name="Straight Arrow Connector 5"/>
          <p:cNvCxnSpPr/>
          <p:nvPr/>
        </p:nvCxnSpPr>
        <p:spPr bwMode="auto">
          <a:xfrm rot="10800000">
            <a:off x="5562600" y="990600"/>
            <a:ext cx="9144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 name="Rounded Rectangle 7"/>
          <p:cNvSpPr/>
          <p:nvPr/>
        </p:nvSpPr>
        <p:spPr bwMode="auto">
          <a:xfrm>
            <a:off x="6553200" y="2514600"/>
            <a:ext cx="2590800" cy="990600"/>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a:r>
              <a:rPr lang="ar-EG" sz="2800" b="1" dirty="0" smtClean="0"/>
              <a:t>الذكاء </a:t>
            </a:r>
            <a:r>
              <a:rPr lang="ar-EG" sz="2800" dirty="0"/>
              <a:t>العملى </a:t>
            </a:r>
            <a:r>
              <a:rPr lang="ar-EG" sz="2800" b="1" dirty="0" smtClean="0"/>
              <a:t> :</a:t>
            </a:r>
            <a:endParaRPr lang="en-US" sz="2800" dirty="0"/>
          </a:p>
        </p:txBody>
      </p:sp>
      <p:cxnSp>
        <p:nvCxnSpPr>
          <p:cNvPr id="13" name="Straight Arrow Connector 12"/>
          <p:cNvCxnSpPr/>
          <p:nvPr/>
        </p:nvCxnSpPr>
        <p:spPr bwMode="auto">
          <a:xfrm rot="10800000">
            <a:off x="5486400" y="3276600"/>
            <a:ext cx="9906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Rounded Rectangle 13"/>
          <p:cNvSpPr/>
          <p:nvPr/>
        </p:nvSpPr>
        <p:spPr bwMode="auto">
          <a:xfrm>
            <a:off x="6553200" y="4876800"/>
            <a:ext cx="2590800" cy="990600"/>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a:r>
              <a:rPr lang="ar-EG" sz="2800" dirty="0"/>
              <a:t>الذكاء الاجتماعى </a:t>
            </a:r>
            <a:r>
              <a:rPr lang="ar-EG" sz="2800" b="1" dirty="0" smtClean="0"/>
              <a:t>:</a:t>
            </a:r>
            <a:endParaRPr lang="en-US" sz="2800" dirty="0"/>
          </a:p>
        </p:txBody>
      </p:sp>
      <p:sp>
        <p:nvSpPr>
          <p:cNvPr id="15" name="Rectangle 3"/>
          <p:cNvSpPr txBox="1">
            <a:spLocks noChangeArrowheads="1"/>
          </p:cNvSpPr>
          <p:nvPr/>
        </p:nvSpPr>
        <p:spPr bwMode="white">
          <a:xfrm>
            <a:off x="0" y="4724400"/>
            <a:ext cx="5562600" cy="1569656"/>
          </a:xfrm>
          <a:prstGeom prst="rect">
            <a:avLst/>
          </a:prstGeom>
          <a:gradFill rotWithShape="1">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lin ang="16200000" scaled="0"/>
          </a:gradFill>
          <a:ln w="9525">
            <a:noFill/>
            <a:miter lim="800000"/>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anchor="ctr" anchorCtr="0" compatLnSpc="1">
            <a:prstTxWarp prst="textNoShape">
              <a:avLst/>
            </a:prstTxWarp>
            <a:spAutoFit/>
          </a:bodyPr>
          <a:lstStyle/>
          <a:p>
            <a:pPr marL="342900" lvl="0" indent="-342900">
              <a:spcBef>
                <a:spcPct val="20000"/>
              </a:spcBef>
              <a:buClr>
                <a:schemeClr val="bg2"/>
              </a:buClr>
              <a:buSzPct val="75000"/>
              <a:buFont typeface="Wingdings" pitchFamily="2" charset="2"/>
              <a:buChar char="n"/>
            </a:pPr>
            <a:r>
              <a:rPr lang="ar-EG" sz="2400" dirty="0"/>
              <a:t>ويشمل قدرات الفرد وعلاقاته الاجتماعية وتكيفه مع الأفراد الآخرين ومع البيئة المحيطة بالفرد ومختلف الظروف الاجتماعية والبيئة والاستجابة لمشاعرهم ومدى فهمه للناس والقدرة على التأثير فيهم </a:t>
            </a:r>
            <a:endParaRPr kumimoji="0" lang="en-US" sz="2400" b="0" i="0" u="none" strike="noStrike" kern="0" cap="none" spc="0" normalizeH="0" baseline="0" noProof="0" dirty="0" smtClean="0">
              <a:ln>
                <a:noFill/>
              </a:ln>
              <a:solidFill>
                <a:schemeClr val="lt1"/>
              </a:solidFill>
              <a:effectLst/>
              <a:uLnTx/>
              <a:uFillTx/>
              <a:latin typeface="+mn-lt"/>
              <a:ea typeface="+mn-ea"/>
              <a:cs typeface="+mn-cs"/>
            </a:endParaRPr>
          </a:p>
        </p:txBody>
      </p:sp>
      <p:cxnSp>
        <p:nvCxnSpPr>
          <p:cNvPr id="16" name="Straight Arrow Connector 15"/>
          <p:cNvCxnSpPr/>
          <p:nvPr/>
        </p:nvCxnSpPr>
        <p:spPr bwMode="auto">
          <a:xfrm rot="10800000">
            <a:off x="5562600" y="55626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8" grpId="0" animBg="1" autoUpdateAnimBg="0"/>
      <p:bldP spid="14"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white">
          <a:xfrm>
            <a:off x="0" y="533400"/>
            <a:ext cx="8763000" cy="455509"/>
          </a:xfrm>
          <a:prstGeom prst="rect">
            <a:avLst/>
          </a:prstGeom>
        </p:spPr>
        <p:txBody>
          <a:bodyPr lIns="0" tIns="0" rIns="0" bIns="0">
            <a:spAutoFit/>
          </a:bodyPr>
          <a:lstStyle/>
          <a:p>
            <a:pPr algn="ctr" defTabSz="912813" rtl="0">
              <a:lnSpc>
                <a:spcPct val="90000"/>
              </a:lnSpc>
            </a:pPr>
            <a:r>
              <a:rPr lang="ar-EG" sz="3200" b="0" dirty="0">
                <a:solidFill>
                  <a:srgbClr val="B382D0"/>
                </a:solidFill>
                <a:effectLst>
                  <a:outerShdw blurRad="38100" dist="38100" dir="2700000" algn="tl">
                    <a:srgbClr val="C0C0C0"/>
                  </a:outerShdw>
                </a:effectLst>
                <a:latin typeface="Calibri" pitchFamily="34" charset="0"/>
                <a:cs typeface="PT Bold Heading" pitchFamily="2" charset="-78"/>
              </a:rPr>
              <a:t> </a:t>
            </a:r>
            <a:r>
              <a:rPr lang="ar-EG" sz="3200" b="0" dirty="0" smtClean="0">
                <a:solidFill>
                  <a:srgbClr val="B382D0"/>
                </a:solidFill>
                <a:effectLst>
                  <a:outerShdw blurRad="38100" dist="38100" dir="2700000" algn="tl">
                    <a:srgbClr val="C0C0C0"/>
                  </a:outerShdw>
                </a:effectLst>
                <a:latin typeface="Calibri" pitchFamily="34" charset="0"/>
                <a:cs typeface="PT Bold Heading" pitchFamily="2" charset="-78"/>
              </a:rPr>
              <a:t>تابع التقويم</a:t>
            </a:r>
            <a:endParaRPr lang="en-US" sz="3600" b="0" dirty="0">
              <a:solidFill>
                <a:srgbClr val="FF0000"/>
              </a:solidFill>
              <a:effectLst>
                <a:outerShdw blurRad="38100" dist="38100" dir="2700000" algn="tl">
                  <a:srgbClr val="C0C0C0"/>
                </a:outerShdw>
              </a:effectLst>
              <a:latin typeface="Calibri" pitchFamily="34" charset="0"/>
              <a:cs typeface="PT Bold Heading" pitchFamily="2" charset="-78"/>
            </a:endParaRPr>
          </a:p>
        </p:txBody>
      </p:sp>
      <p:sp>
        <p:nvSpPr>
          <p:cNvPr id="6" name="Flowchart: Predefined Process 5"/>
          <p:cNvSpPr/>
          <p:nvPr/>
        </p:nvSpPr>
        <p:spPr bwMode="auto">
          <a:xfrm>
            <a:off x="1371600" y="1143000"/>
            <a:ext cx="6248400" cy="549275"/>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defTabSz="912813" rtl="0"/>
            <a:r>
              <a:rPr lang="ar-EG" sz="1600" u="sng" dirty="0" smtClean="0"/>
              <a:t>3- الذكاء البصري/ المكاني</a:t>
            </a:r>
            <a:endParaRPr lang="en-US" sz="1600" dirty="0">
              <a:solidFill>
                <a:schemeClr val="bg2"/>
              </a:solidFill>
              <a:effectLst>
                <a:outerShdw blurRad="38100" dist="38100" dir="2700000" algn="tl">
                  <a:srgbClr val="000000"/>
                </a:outerShdw>
              </a:effectLst>
              <a:latin typeface="Segoe"/>
              <a:cs typeface="Arial" pitchFamily="34" charset="0"/>
            </a:endParaRPr>
          </a:p>
        </p:txBody>
      </p:sp>
      <p:sp>
        <p:nvSpPr>
          <p:cNvPr id="8" name="Flowchart: Predefined Process 7"/>
          <p:cNvSpPr/>
          <p:nvPr/>
        </p:nvSpPr>
        <p:spPr bwMode="auto">
          <a:xfrm>
            <a:off x="1371600" y="1828800"/>
            <a:ext cx="6019800" cy="609600"/>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r>
              <a:rPr lang="ar-EG" sz="2000" u="sng" dirty="0" smtClean="0"/>
              <a:t>4- الذكاء الموسيقي / الايقاعي </a:t>
            </a:r>
            <a:endParaRPr lang="en-US" sz="2000" b="0" dirty="0">
              <a:solidFill>
                <a:srgbClr val="000000"/>
              </a:solidFill>
              <a:latin typeface="Calibri" pitchFamily="34" charset="0"/>
              <a:cs typeface="Arial" pitchFamily="34" charset="0"/>
            </a:endParaRPr>
          </a:p>
        </p:txBody>
      </p:sp>
      <p:sp>
        <p:nvSpPr>
          <p:cNvPr id="10" name="Flowchart: Predefined Process 9"/>
          <p:cNvSpPr/>
          <p:nvPr/>
        </p:nvSpPr>
        <p:spPr bwMode="auto">
          <a:xfrm>
            <a:off x="1295400" y="2590800"/>
            <a:ext cx="5867400" cy="609599"/>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r>
              <a:rPr lang="ar-EG" u="sng" dirty="0" smtClean="0"/>
              <a:t>5- الذكاء الجسدي/ الحركي</a:t>
            </a:r>
            <a:endParaRPr lang="en-US" dirty="0">
              <a:solidFill>
                <a:schemeClr val="tx1"/>
              </a:solidFill>
              <a:latin typeface="Arial" pitchFamily="34" charset="0"/>
              <a:cs typeface="Arial" pitchFamily="34" charset="0"/>
            </a:endParaRPr>
          </a:p>
        </p:txBody>
      </p:sp>
      <p:sp>
        <p:nvSpPr>
          <p:cNvPr id="11" name="Flowchart: Predefined Process 10"/>
          <p:cNvSpPr/>
          <p:nvPr/>
        </p:nvSpPr>
        <p:spPr bwMode="auto">
          <a:xfrm>
            <a:off x="1295400" y="3352800"/>
            <a:ext cx="5334000" cy="549275"/>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defTabSz="912813" rtl="0"/>
            <a:r>
              <a:rPr lang="ar-EG" u="sng" dirty="0" smtClean="0"/>
              <a:t>6- الذكاء الطبيعي </a:t>
            </a:r>
            <a:endParaRPr lang="en-US" b="0" dirty="0">
              <a:solidFill>
                <a:schemeClr val="tx1"/>
              </a:solidFill>
              <a:latin typeface="Arial" pitchFamily="34" charset="0"/>
              <a:cs typeface="Arial" pitchFamily="34" charset="0"/>
            </a:endParaRPr>
          </a:p>
        </p:txBody>
      </p:sp>
      <p:sp>
        <p:nvSpPr>
          <p:cNvPr id="13" name="Flowchart: Predefined Process 12"/>
          <p:cNvSpPr/>
          <p:nvPr/>
        </p:nvSpPr>
        <p:spPr bwMode="auto">
          <a:xfrm>
            <a:off x="1295400" y="4114800"/>
            <a:ext cx="5105400" cy="549275"/>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defTabSz="912813"/>
            <a:r>
              <a:rPr lang="ar-EG" u="sng" dirty="0" smtClean="0"/>
              <a:t>7- الذكاء الشخصي الداخلي </a:t>
            </a:r>
            <a:endParaRPr lang="en-US" dirty="0">
              <a:solidFill>
                <a:schemeClr val="tx1"/>
              </a:solidFill>
              <a:latin typeface="Arial" pitchFamily="34" charset="0"/>
              <a:cs typeface="Arial" pitchFamily="34" charset="0"/>
            </a:endParaRPr>
          </a:p>
        </p:txBody>
      </p:sp>
      <p:sp>
        <p:nvSpPr>
          <p:cNvPr id="14" name="Flowchart: Predefined Process 13"/>
          <p:cNvSpPr/>
          <p:nvPr/>
        </p:nvSpPr>
        <p:spPr bwMode="auto">
          <a:xfrm>
            <a:off x="1295400" y="4800600"/>
            <a:ext cx="4876800" cy="685800"/>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defTabSz="912813"/>
            <a:r>
              <a:rPr lang="ar-EG" sz="1600" u="sng" dirty="0" smtClean="0"/>
              <a:t>8- الذكاء الشخصي الخارجي :</a:t>
            </a:r>
            <a:r>
              <a:rPr lang="ar-EG" sz="1600" dirty="0" smtClean="0"/>
              <a:t> </a:t>
            </a:r>
            <a:endParaRPr lang="en-US" sz="1600" dirty="0">
              <a:solidFill>
                <a:schemeClr val="tx1"/>
              </a:solidFill>
              <a:latin typeface="Arial" pitchFamily="34" charset="0"/>
              <a:cs typeface="Arial" pitchFamily="34" charset="0"/>
            </a:endParaRPr>
          </a:p>
        </p:txBody>
      </p:sp>
      <p:sp>
        <p:nvSpPr>
          <p:cNvPr id="12" name="Flowchart: Predefined Process 11"/>
          <p:cNvSpPr/>
          <p:nvPr/>
        </p:nvSpPr>
        <p:spPr bwMode="auto">
          <a:xfrm>
            <a:off x="1219200" y="5638800"/>
            <a:ext cx="4876800" cy="549275"/>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defTabSz="912813"/>
            <a:r>
              <a:rPr lang="ar-EG" u="sng" dirty="0" smtClean="0"/>
              <a:t>9- الذكاء الوجودي </a:t>
            </a:r>
            <a:endParaRPr lang="en-US" dirty="0">
              <a:solidFill>
                <a:schemeClr val="tx1"/>
              </a:solidFill>
              <a:latin typeface="Arial" pitchFamily="34" charset="0"/>
              <a:cs typeface="Arial" pitchFamily="34" charset="0"/>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8" grpId="0" animBg="1"/>
      <p:bldP spid="10" grpId="0" animBg="1"/>
      <p:bldP spid="11" grpId="0" animBg="1"/>
      <p:bldP spid="13" grpId="0" animBg="1"/>
      <p:bldP spid="14"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0690" name="Rectangle 2"/>
          <p:cNvSpPr>
            <a:spLocks noChangeArrowheads="1"/>
          </p:cNvSpPr>
          <p:nvPr/>
        </p:nvSpPr>
        <p:spPr bwMode="auto">
          <a:xfrm>
            <a:off x="0" y="685800"/>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5400" b="1" i="0" u="none" strike="noStrike" cap="none" normalizeH="0" baseline="0" dirty="0" smtClean="0">
                <a:ln>
                  <a:noFill/>
                </a:ln>
                <a:solidFill>
                  <a:schemeClr val="tx1"/>
                </a:solidFill>
                <a:effectLst/>
                <a:latin typeface="Simplified Arabic" pitchFamily="2" charset="-78"/>
                <a:ea typeface="Calibri" pitchFamily="34" charset="0"/>
                <a:cs typeface="Arial" pitchFamily="34" charset="0"/>
              </a:rPr>
              <a:t>ويشير </a:t>
            </a:r>
            <a:r>
              <a:rPr kumimoji="0" lang="ar-EG" sz="5400" b="1" i="0" u="none" strike="noStrike" cap="none" normalizeH="0" baseline="0" dirty="0" smtClean="0">
                <a:ln>
                  <a:noFill/>
                </a:ln>
                <a:solidFill>
                  <a:srgbClr val="FF0000"/>
                </a:solidFill>
                <a:effectLst/>
                <a:latin typeface="Simplified Arabic" pitchFamily="2" charset="-78"/>
                <a:ea typeface="Calibri" pitchFamily="34" charset="0"/>
                <a:cs typeface="Arial" pitchFamily="34" charset="0"/>
              </a:rPr>
              <a:t>ثورندايك</a:t>
            </a:r>
            <a:r>
              <a:rPr kumimoji="0" lang="ar-EG" sz="5400" b="1" i="0" u="none" strike="noStrike" cap="none" normalizeH="0" baseline="0" dirty="0" smtClean="0">
                <a:ln>
                  <a:noFill/>
                </a:ln>
                <a:solidFill>
                  <a:schemeClr val="tx1"/>
                </a:solidFill>
                <a:effectLst/>
                <a:latin typeface="Simplified Arabic" pitchFamily="2" charset="-78"/>
                <a:ea typeface="Calibri" pitchFamily="34" charset="0"/>
                <a:cs typeface="Arial" pitchFamily="34" charset="0"/>
              </a:rPr>
              <a:t> أن هذه الأنواع الثلاثة من الذكاء مستقله عن بعضها البعض حيث يختلف درجات الفرد عليها من صورة إلى صورة أخرى .</a:t>
            </a:r>
            <a:endParaRPr kumimoji="0" lang="ar-EG"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bwMode="white">
          <a:xfrm>
            <a:off x="381000" y="609600"/>
            <a:ext cx="8382000" cy="861774"/>
          </a:xfrm>
        </p:spPr>
        <p:txBody>
          <a:bodyPr lIns="0" tIns="0" rIns="0" bIns="0" anchor="t">
            <a:spAutoFit/>
          </a:bodyPr>
          <a:lstStyle/>
          <a:p>
            <a:pPr algn="r"/>
            <a:r>
              <a:rPr lang="ar-EG" sz="2800" b="1" dirty="0">
                <a:solidFill>
                  <a:schemeClr val="tx1"/>
                </a:solidFill>
                <a:latin typeface="+mj-lt"/>
                <a:ea typeface="+mj-ea"/>
                <a:cs typeface="+mj-cs"/>
              </a:rPr>
              <a:t>كما أعد </a:t>
            </a:r>
            <a:r>
              <a:rPr lang="ar-EG" sz="2800" b="1" dirty="0">
                <a:solidFill>
                  <a:srgbClr val="FF0000"/>
                </a:solidFill>
                <a:latin typeface="+mj-lt"/>
                <a:ea typeface="+mj-ea"/>
                <a:cs typeface="+mj-cs"/>
              </a:rPr>
              <a:t>ثورندايك</a:t>
            </a:r>
            <a:r>
              <a:rPr lang="ar-EG" sz="2800" b="1" dirty="0">
                <a:solidFill>
                  <a:schemeClr val="tx1"/>
                </a:solidFill>
                <a:latin typeface="+mj-lt"/>
                <a:ea typeface="+mj-ea"/>
                <a:cs typeface="+mj-cs"/>
              </a:rPr>
              <a:t> اختباراً للذكاء اشتمل على أربعه اختبارات فرعيه اعتبرها مقاييس لبعض نواحى الذكاء المجرد فقط </a:t>
            </a:r>
            <a:r>
              <a:rPr lang="ar-EG" sz="2800" b="1" dirty="0" smtClean="0">
                <a:solidFill>
                  <a:schemeClr val="tx1"/>
                </a:solidFill>
                <a:latin typeface="+mj-lt"/>
                <a:ea typeface="+mj-ea"/>
                <a:cs typeface="+mj-cs"/>
              </a:rPr>
              <a:t>وهى :-</a:t>
            </a:r>
            <a:endParaRPr lang="en-US" sz="2800" dirty="0">
              <a:effectLst>
                <a:outerShdw blurRad="38100" dist="38100" dir="2700000" algn="tl">
                  <a:srgbClr val="C0C0C0"/>
                </a:outerShdw>
              </a:effectLst>
              <a:cs typeface="PT Bold Heading" pitchFamily="2" charset="-78"/>
            </a:endParaRPr>
          </a:p>
        </p:txBody>
      </p:sp>
      <p:sp>
        <p:nvSpPr>
          <p:cNvPr id="4" name="Rounded Rectangle 3"/>
          <p:cNvSpPr/>
          <p:nvPr/>
        </p:nvSpPr>
        <p:spPr bwMode="auto">
          <a:xfrm>
            <a:off x="1066800" y="2362200"/>
            <a:ext cx="7162800" cy="609600"/>
          </a:xfrm>
          <a:prstGeom prst="roundRect">
            <a:avLst/>
          </a:prstGeom>
          <a:solidFill>
            <a:schemeClr val="accent6">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a:r>
              <a:rPr lang="ar-EG" sz="2400" dirty="0"/>
              <a:t>إكمال الجمل </a:t>
            </a:r>
            <a:endParaRPr lang="ar-EG" sz="2400" dirty="0">
              <a:solidFill>
                <a:srgbClr val="E6D5EF"/>
              </a:solidFill>
              <a:latin typeface="Calibri" pitchFamily="34" charset="0"/>
              <a:cs typeface="PT Bold Heading" pitchFamily="2" charset="-78"/>
            </a:endParaRPr>
          </a:p>
        </p:txBody>
      </p:sp>
      <p:sp>
        <p:nvSpPr>
          <p:cNvPr id="5" name="Rounded Rectangle 4"/>
          <p:cNvSpPr/>
          <p:nvPr/>
        </p:nvSpPr>
        <p:spPr bwMode="auto">
          <a:xfrm>
            <a:off x="1219200" y="3124200"/>
            <a:ext cx="7162800" cy="533400"/>
          </a:xfrm>
          <a:prstGeom prst="roundRect">
            <a:avLst/>
          </a:prstGeom>
          <a:solidFill>
            <a:schemeClr val="accent6">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a:r>
              <a:rPr lang="ar-EG" sz="2400" dirty="0"/>
              <a:t>الاستدلال الحسابى </a:t>
            </a:r>
            <a:endParaRPr lang="ar-EG" sz="2400" dirty="0">
              <a:solidFill>
                <a:srgbClr val="E6D5EF"/>
              </a:solidFill>
              <a:latin typeface="Calibri" pitchFamily="34" charset="0"/>
              <a:cs typeface="PT Bold Heading" pitchFamily="2" charset="-78"/>
            </a:endParaRPr>
          </a:p>
        </p:txBody>
      </p:sp>
      <p:sp>
        <p:nvSpPr>
          <p:cNvPr id="6" name="Rounded Rectangle 5"/>
          <p:cNvSpPr/>
          <p:nvPr/>
        </p:nvSpPr>
        <p:spPr bwMode="auto">
          <a:xfrm>
            <a:off x="1219200" y="3886200"/>
            <a:ext cx="7239000" cy="800934"/>
          </a:xfrm>
          <a:prstGeom prst="roundRect">
            <a:avLst/>
          </a:prstGeom>
          <a:solidFill>
            <a:schemeClr val="accent6">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a:r>
              <a:rPr lang="ar-EG" sz="2400" dirty="0"/>
              <a:t>اختبار المفردات </a:t>
            </a:r>
            <a:endParaRPr lang="ar-EG" sz="2400" dirty="0">
              <a:solidFill>
                <a:srgbClr val="E6D5EF"/>
              </a:solidFill>
              <a:latin typeface="Calibri" pitchFamily="34" charset="0"/>
              <a:cs typeface="PT Bold Heading" pitchFamily="2" charset="-78"/>
            </a:endParaRPr>
          </a:p>
        </p:txBody>
      </p:sp>
      <p:sp>
        <p:nvSpPr>
          <p:cNvPr id="7" name="Rounded Rectangle 6"/>
          <p:cNvSpPr/>
          <p:nvPr/>
        </p:nvSpPr>
        <p:spPr bwMode="auto">
          <a:xfrm>
            <a:off x="1143000" y="4876800"/>
            <a:ext cx="7315200" cy="685800"/>
          </a:xfrm>
          <a:prstGeom prst="roundRect">
            <a:avLst/>
          </a:prstGeom>
          <a:solidFill>
            <a:schemeClr val="accent6">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a:r>
              <a:rPr lang="ar-EG" sz="2400" dirty="0"/>
              <a:t>وتنفيذ التعليمات </a:t>
            </a:r>
            <a:endParaRPr lang="ar-EG" sz="2400" dirty="0">
              <a:solidFill>
                <a:srgbClr val="E6D5EF"/>
              </a:solidFill>
              <a:latin typeface="Calibri" pitchFamily="34" charset="0"/>
              <a:cs typeface="PT Bold Heading" pitchFamily="2" charset="-78"/>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bwMode="white">
          <a:xfrm>
            <a:off x="4495800" y="381000"/>
            <a:ext cx="4343400" cy="369332"/>
          </a:xfrm>
        </p:spPr>
        <p:txBody>
          <a:bodyPr wrap="square" lIns="0" tIns="0" rIns="0" bIns="0" anchor="t">
            <a:spAutoFit/>
          </a:bodyPr>
          <a:lstStyle/>
          <a:p>
            <a:pPr algn="r"/>
            <a:r>
              <a:rPr lang="en-US" sz="2400" b="1" dirty="0" smtClean="0"/>
              <a:t> </a:t>
            </a:r>
            <a:r>
              <a:rPr lang="en-US" sz="2400" b="1" dirty="0" smtClean="0">
                <a:solidFill>
                  <a:srgbClr val="FF0000"/>
                </a:solidFill>
              </a:rPr>
              <a:t>- </a:t>
            </a:r>
            <a:r>
              <a:rPr lang="en-US" sz="2400" b="1" dirty="0" smtClean="0">
                <a:solidFill>
                  <a:srgbClr val="FF0000"/>
                </a:solidFill>
                <a:latin typeface="+mj-lt"/>
                <a:ea typeface="+mj-ea"/>
                <a:cs typeface="+mj-cs"/>
              </a:rPr>
              <a:t>3  </a:t>
            </a:r>
            <a:r>
              <a:rPr lang="ar-EG" sz="2400" b="1" dirty="0" smtClean="0">
                <a:solidFill>
                  <a:srgbClr val="FF0000"/>
                </a:solidFill>
                <a:latin typeface="+mj-lt"/>
                <a:ea typeface="+mj-ea"/>
                <a:cs typeface="+mj-cs"/>
              </a:rPr>
              <a:t>نظرية </a:t>
            </a:r>
            <a:r>
              <a:rPr lang="ar-EG" sz="2400" b="1" dirty="0">
                <a:solidFill>
                  <a:srgbClr val="FF0000"/>
                </a:solidFill>
                <a:latin typeface="+mj-lt"/>
                <a:ea typeface="+mj-ea"/>
                <a:cs typeface="+mj-cs"/>
              </a:rPr>
              <a:t>العوامل الطائفية لثرستون :</a:t>
            </a:r>
            <a:endParaRPr lang="en-US" sz="2400" dirty="0">
              <a:solidFill>
                <a:srgbClr val="FF0000"/>
              </a:solidFill>
              <a:latin typeface="+mj-lt"/>
              <a:ea typeface="+mj-ea"/>
              <a:cs typeface="+mj-cs"/>
            </a:endParaRPr>
          </a:p>
        </p:txBody>
      </p:sp>
      <p:sp>
        <p:nvSpPr>
          <p:cNvPr id="4" name="Rounded Rectangle 3"/>
          <p:cNvSpPr/>
          <p:nvPr/>
        </p:nvSpPr>
        <p:spPr bwMode="auto">
          <a:xfrm>
            <a:off x="5761037" y="1066800"/>
            <a:ext cx="3382963" cy="1279525"/>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436" tIns="45718" rIns="91436" bIns="45718" anchor="ctr"/>
          <a:lstStyle/>
          <a:p>
            <a:pPr algn="ctr"/>
            <a:r>
              <a:rPr lang="ar-EG" sz="2400" dirty="0"/>
              <a:t>نظرية العوامل المتعدده أو العوامل الطائفية كما يسميها التنظيم "</a:t>
            </a:r>
            <a:endParaRPr lang="ar-EG" sz="2400" b="0" dirty="0">
              <a:solidFill>
                <a:schemeClr val="bg1"/>
              </a:solidFill>
              <a:effectLst>
                <a:outerShdw blurRad="38100" dist="38100" dir="2700000" algn="tl">
                  <a:srgbClr val="000000"/>
                </a:outerShdw>
              </a:effectLst>
              <a:latin typeface="Calibri" pitchFamily="34" charset="0"/>
              <a:cs typeface="PT Bold Heading" pitchFamily="2" charset="-78"/>
            </a:endParaRPr>
          </a:p>
        </p:txBody>
      </p:sp>
      <p:sp>
        <p:nvSpPr>
          <p:cNvPr id="5" name="Rounded Rectangle 4"/>
          <p:cNvSpPr/>
          <p:nvPr/>
        </p:nvSpPr>
        <p:spPr bwMode="auto">
          <a:xfrm>
            <a:off x="762000" y="1066800"/>
            <a:ext cx="3382963" cy="1279525"/>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436" tIns="45718" rIns="91436" bIns="45718" anchor="ctr"/>
          <a:lstStyle/>
          <a:p>
            <a:pPr algn="ctr"/>
            <a:r>
              <a:rPr lang="ar-EG" sz="2400" dirty="0"/>
              <a:t>تمتد بأصولها إلى أدوارد لى </a:t>
            </a:r>
            <a:r>
              <a:rPr lang="ar-EG" sz="2400" dirty="0" smtClean="0"/>
              <a:t>ثورندايك</a:t>
            </a:r>
            <a:endParaRPr lang="ar-EG" sz="2400" dirty="0">
              <a:solidFill>
                <a:schemeClr val="bg1"/>
              </a:solidFill>
              <a:latin typeface="Calibri" pitchFamily="34" charset="0"/>
              <a:cs typeface="Arial" pitchFamily="34" charset="0"/>
            </a:endParaRPr>
          </a:p>
        </p:txBody>
      </p:sp>
      <p:sp>
        <p:nvSpPr>
          <p:cNvPr id="11" name="Rounded Rectangle 10"/>
          <p:cNvSpPr/>
          <p:nvPr/>
        </p:nvSpPr>
        <p:spPr bwMode="auto">
          <a:xfrm>
            <a:off x="0" y="3657600"/>
            <a:ext cx="9144000" cy="1812925"/>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436" tIns="45718" rIns="91436" bIns="45718" anchor="ctr"/>
          <a:lstStyle/>
          <a:p>
            <a:pPr algn="ctr"/>
            <a:r>
              <a:rPr lang="ar-EG" sz="2400" dirty="0"/>
              <a:t>وقد كان البحث الذى قام به </a:t>
            </a:r>
            <a:r>
              <a:rPr lang="ar-EG" sz="2400" dirty="0">
                <a:solidFill>
                  <a:srgbClr val="FFC000"/>
                </a:solidFill>
              </a:rPr>
              <a:t>كيلى 1928</a:t>
            </a:r>
            <a:r>
              <a:rPr lang="ar-EG" sz="2400" dirty="0"/>
              <a:t> تمهيدا تجريبيا لهذا الأتجاه وفيه ينتقد الطرق الإحصائية التى استخدمها سبيرمان والنتائج التى توصل إليها </a:t>
            </a:r>
            <a:endParaRPr lang="en-US" sz="2400" b="0" dirty="0">
              <a:solidFill>
                <a:schemeClr val="bg1"/>
              </a:solidFill>
              <a:effectLst>
                <a:outerShdw blurRad="38100" dist="38100" dir="2700000" algn="tl">
                  <a:srgbClr val="000000"/>
                </a:outerShdw>
              </a:effectLst>
              <a:latin typeface="Calibri" pitchFamily="34" charset="0"/>
              <a:cs typeface="PT Bold Heading" pitchFamily="2" charset="-78"/>
            </a:endParaRPr>
          </a:p>
        </p:txBody>
      </p:sp>
      <p:cxnSp>
        <p:nvCxnSpPr>
          <p:cNvPr id="10" name="Straight Arrow Connector 9"/>
          <p:cNvCxnSpPr/>
          <p:nvPr/>
        </p:nvCxnSpPr>
        <p:spPr bwMode="auto">
          <a:xfrm rot="10800000">
            <a:off x="4267200" y="1600200"/>
            <a:ext cx="13716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linds(horizontal)">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4" grpId="0" animBg="1"/>
      <p:bldP spid="5"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2514600" y="4267200"/>
            <a:ext cx="1447800" cy="2209800"/>
            <a:chOff x="0" y="1448224"/>
            <a:chExt cx="1851660" cy="3024378"/>
          </a:xfrm>
        </p:grpSpPr>
        <p:sp>
          <p:nvSpPr>
            <p:cNvPr id="15" name="Rectangle 14"/>
            <p:cNvSpPr/>
            <p:nvPr/>
          </p:nvSpPr>
          <p:spPr>
            <a:xfrm>
              <a:off x="0" y="1448224"/>
              <a:ext cx="1851660" cy="3024378"/>
            </a:xfrm>
            <a:prstGeom prst="rect">
              <a:avLst/>
            </a:prstGeom>
          </p:spPr>
          <p:style>
            <a:lnRef idx="2">
              <a:schemeClr val="lt1">
                <a:hueOff val="0"/>
                <a:satOff val="0"/>
                <a:lumOff val="0"/>
                <a:alphaOff val="0"/>
              </a:schemeClr>
            </a:lnRef>
            <a:fillRef idx="1">
              <a:schemeClr val="accent6">
                <a:shade val="80000"/>
                <a:hueOff val="0"/>
                <a:satOff val="0"/>
                <a:lumOff val="0"/>
                <a:alphaOff val="0"/>
              </a:schemeClr>
            </a:fillRef>
            <a:effectRef idx="0">
              <a:schemeClr val="accent6">
                <a:shade val="80000"/>
                <a:hueOff val="0"/>
                <a:satOff val="0"/>
                <a:lumOff val="0"/>
                <a:alphaOff val="0"/>
              </a:schemeClr>
            </a:effectRef>
            <a:fontRef idx="minor">
              <a:schemeClr val="lt1"/>
            </a:fontRef>
          </p:style>
        </p:sp>
        <p:sp>
          <p:nvSpPr>
            <p:cNvPr id="16" name="Rectangle 15"/>
            <p:cNvSpPr/>
            <p:nvPr/>
          </p:nvSpPr>
          <p:spPr>
            <a:xfrm>
              <a:off x="0" y="1448224"/>
              <a:ext cx="1851660" cy="3024378"/>
            </a:xfrm>
            <a:prstGeom prst="rect">
              <a:avLst/>
            </a:prstGeom>
          </p:spPr>
          <p:style>
            <a:lnRef idx="0">
              <a:scrgbClr r="0" g="0" b="0"/>
            </a:lnRef>
            <a:fillRef idx="0">
              <a:scrgbClr r="0" g="0" b="0"/>
            </a:fillRef>
            <a:effectRef idx="0">
              <a:scrgbClr r="0" g="0" b="0"/>
            </a:effectRef>
            <a:fontRef idx="minor">
              <a:schemeClr val="lt1"/>
            </a:fontRef>
          </p:style>
          <p:txBody>
            <a:bodyPr tIns="91440" bIns="91440" anchor="ctr"/>
            <a:lstStyle/>
            <a:p>
              <a:pPr algn="ctr" defTabSz="1066800" rtl="0">
                <a:lnSpc>
                  <a:spcPct val="90000"/>
                </a:lnSpc>
                <a:spcAft>
                  <a:spcPct val="35000"/>
                </a:spcAft>
              </a:pPr>
              <a:r>
                <a:rPr lang="ar-EG" sz="2400" dirty="0" smtClean="0"/>
                <a:t>العامل المكانى</a:t>
              </a:r>
              <a:endParaRPr lang="en-US" sz="2400" b="0" dirty="0">
                <a:solidFill>
                  <a:srgbClr val="FFFFFF"/>
                </a:solidFill>
                <a:latin typeface="Calibri" pitchFamily="34" charset="0"/>
                <a:cs typeface="Arial" pitchFamily="34" charset="0"/>
              </a:endParaRPr>
            </a:p>
          </p:txBody>
        </p:sp>
      </p:grpSp>
      <p:sp>
        <p:nvSpPr>
          <p:cNvPr id="18" name="Rectangle 17"/>
          <p:cNvSpPr/>
          <p:nvPr/>
        </p:nvSpPr>
        <p:spPr bwMode="auto">
          <a:xfrm>
            <a:off x="304800" y="304800"/>
            <a:ext cx="7407275" cy="1439863"/>
          </a:xfrm>
          <a:prstGeom prst="rect">
            <a:avLst/>
          </a:prstGeom>
          <a:noFill/>
        </p:spPr>
        <p:style>
          <a:lnRef idx="0">
            <a:schemeClr val="dk1">
              <a:hueOff val="0"/>
              <a:satOff val="0"/>
              <a:lumOff val="0"/>
              <a:alphaOff val="0"/>
            </a:schemeClr>
          </a:lnRef>
          <a:fillRef idx="1">
            <a:scrgbClr r="0" g="0" b="0"/>
          </a:fillRef>
          <a:effectRef idx="0">
            <a:schemeClr val="accent6">
              <a:shade val="90000"/>
              <a:hueOff val="0"/>
              <a:satOff val="0"/>
              <a:lumOff val="0"/>
              <a:alphaOff val="0"/>
            </a:schemeClr>
          </a:effectRef>
          <a:fontRef idx="minor">
            <a:schemeClr val="lt1">
              <a:hueOff val="0"/>
              <a:satOff val="0"/>
              <a:lumOff val="0"/>
              <a:alphaOff val="0"/>
            </a:schemeClr>
          </a:fontRef>
        </p:style>
      </p:sp>
      <p:sp>
        <p:nvSpPr>
          <p:cNvPr id="3" name="Oval 3"/>
          <p:cNvSpPr/>
          <p:nvPr/>
        </p:nvSpPr>
        <p:spPr bwMode="auto">
          <a:xfrm>
            <a:off x="-228600" y="304800"/>
            <a:ext cx="9143999" cy="2514600"/>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r>
              <a:rPr lang="ar-EG" sz="2000" dirty="0"/>
              <a:t>وفى هذه الدراسة طبق </a:t>
            </a:r>
            <a:r>
              <a:rPr lang="ar-EG" sz="2000" dirty="0" smtClean="0"/>
              <a:t>اختباراته </a:t>
            </a:r>
            <a:r>
              <a:rPr lang="ar-EG" sz="2000" dirty="0"/>
              <a:t>على ثلاث مجموعات من الأطفال أعمارها </a:t>
            </a:r>
            <a:r>
              <a:rPr lang="ar-EG" sz="2000" dirty="0">
                <a:solidFill>
                  <a:schemeClr val="bg1"/>
                </a:solidFill>
              </a:rPr>
              <a:t>13 سنه ، 9 سنوات ، 3.5 – 6 سنوات ثم </a:t>
            </a:r>
            <a:r>
              <a:rPr lang="ar-EG" sz="2000" dirty="0"/>
              <a:t>حسب </a:t>
            </a:r>
            <a:r>
              <a:rPr lang="ar-EG" sz="2000" dirty="0">
                <a:solidFill>
                  <a:srgbClr val="FFC000"/>
                </a:solidFill>
              </a:rPr>
              <a:t>معاملات الأرتباط </a:t>
            </a:r>
            <a:r>
              <a:rPr lang="ar-EG" sz="2000" dirty="0"/>
              <a:t>وأعد </a:t>
            </a:r>
            <a:r>
              <a:rPr lang="ar-EG" sz="2000" dirty="0">
                <a:solidFill>
                  <a:srgbClr val="00FF00"/>
                </a:solidFill>
              </a:rPr>
              <a:t>ثلاث مصفوفات ارتباطية </a:t>
            </a:r>
            <a:r>
              <a:rPr lang="ar-EG" sz="2000" dirty="0"/>
              <a:t>أخضعها للتحليل العاملى بطريقة إحصائية معقده ابتكرها تسمى طريقه </a:t>
            </a:r>
            <a:r>
              <a:rPr lang="ar-EG" sz="2000" dirty="0">
                <a:solidFill>
                  <a:srgbClr val="FF6600"/>
                </a:solidFill>
              </a:rPr>
              <a:t>المحاور الأساسية </a:t>
            </a:r>
            <a:r>
              <a:rPr lang="ar-EG" sz="2000" dirty="0"/>
              <a:t>فوجد العوامل الطائفية الآتية للمستويات العمرية الثلاثة :</a:t>
            </a:r>
            <a:endParaRPr lang="en-US" sz="2000" dirty="0"/>
          </a:p>
        </p:txBody>
      </p:sp>
      <p:sp>
        <p:nvSpPr>
          <p:cNvPr id="22" name="Rectangle 21"/>
          <p:cNvSpPr/>
          <p:nvPr/>
        </p:nvSpPr>
        <p:spPr bwMode="auto">
          <a:xfrm>
            <a:off x="685800" y="4267200"/>
            <a:ext cx="1524000" cy="2133600"/>
          </a:xfrm>
          <a:prstGeom prst="rect">
            <a:avLst/>
          </a:prstGeom>
        </p:spPr>
        <p:style>
          <a:lnRef idx="2">
            <a:schemeClr val="lt1">
              <a:hueOff val="0"/>
              <a:satOff val="0"/>
              <a:lumOff val="0"/>
              <a:alphaOff val="0"/>
            </a:schemeClr>
          </a:lnRef>
          <a:fillRef idx="1">
            <a:schemeClr val="accent6">
              <a:shade val="80000"/>
              <a:hueOff val="0"/>
              <a:satOff val="0"/>
              <a:lumOff val="0"/>
              <a:alphaOff val="0"/>
            </a:schemeClr>
          </a:fillRef>
          <a:effectRef idx="0">
            <a:schemeClr val="accent6">
              <a:shade val="80000"/>
              <a:hueOff val="0"/>
              <a:satOff val="0"/>
              <a:lumOff val="0"/>
              <a:alphaOff val="0"/>
            </a:schemeClr>
          </a:effectRef>
          <a:fontRef idx="minor">
            <a:schemeClr val="lt1"/>
          </a:fontRef>
        </p:style>
        <p:txBody>
          <a:bodyPr/>
          <a:lstStyle/>
          <a:p>
            <a:r>
              <a:rPr lang="ar-EG" sz="2800" dirty="0" smtClean="0"/>
              <a:t>عامل السرعة الدراكية</a:t>
            </a:r>
            <a:endParaRPr lang="en-US" sz="2800" dirty="0"/>
          </a:p>
        </p:txBody>
      </p:sp>
      <p:sp>
        <p:nvSpPr>
          <p:cNvPr id="23" name="Rectangle 22"/>
          <p:cNvSpPr/>
          <p:nvPr/>
        </p:nvSpPr>
        <p:spPr bwMode="auto">
          <a:xfrm>
            <a:off x="4114800" y="4343400"/>
            <a:ext cx="1752600" cy="2209800"/>
          </a:xfrm>
          <a:prstGeom prst="rect">
            <a:avLst/>
          </a:prstGeom>
        </p:spPr>
        <p:style>
          <a:lnRef idx="2">
            <a:schemeClr val="lt1">
              <a:hueOff val="0"/>
              <a:satOff val="0"/>
              <a:lumOff val="0"/>
              <a:alphaOff val="0"/>
            </a:schemeClr>
          </a:lnRef>
          <a:fillRef idx="1">
            <a:schemeClr val="accent6">
              <a:shade val="80000"/>
              <a:hueOff val="0"/>
              <a:satOff val="0"/>
              <a:lumOff val="0"/>
              <a:alphaOff val="0"/>
            </a:schemeClr>
          </a:fillRef>
          <a:effectRef idx="0">
            <a:schemeClr val="accent6">
              <a:shade val="80000"/>
              <a:hueOff val="0"/>
              <a:satOff val="0"/>
              <a:lumOff val="0"/>
              <a:alphaOff val="0"/>
            </a:schemeClr>
          </a:effectRef>
          <a:fontRef idx="minor">
            <a:schemeClr val="lt1"/>
          </a:fontRef>
        </p:style>
      </p:sp>
      <p:sp>
        <p:nvSpPr>
          <p:cNvPr id="59417" name="Rectangle 25"/>
          <p:cNvSpPr>
            <a:spLocks noChangeArrowheads="1"/>
          </p:cNvSpPr>
          <p:nvPr/>
        </p:nvSpPr>
        <p:spPr bwMode="auto">
          <a:xfrm>
            <a:off x="4419600" y="4876800"/>
            <a:ext cx="14478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2000" b="1" i="0" u="none" strike="noStrike" cap="none" normalizeH="0" baseline="0" dirty="0" smtClean="0">
                <a:ln>
                  <a:noFill/>
                </a:ln>
                <a:solidFill>
                  <a:schemeClr val="bg1"/>
                </a:solidFill>
                <a:effectLst/>
                <a:latin typeface="Simplified Arabic" pitchFamily="2" charset="-78"/>
                <a:ea typeface="Calibri" pitchFamily="34" charset="0"/>
                <a:cs typeface="Arial" pitchFamily="34" charset="0"/>
              </a:rPr>
              <a:t>عامل الذاكرة الصماء </a:t>
            </a:r>
            <a:endParaRPr kumimoji="0" lang="ar-EG" sz="20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26" name="Group 4"/>
          <p:cNvGrpSpPr>
            <a:grpSpLocks/>
          </p:cNvGrpSpPr>
          <p:nvPr/>
        </p:nvGrpSpPr>
        <p:grpSpPr bwMode="auto">
          <a:xfrm>
            <a:off x="7467600" y="4343400"/>
            <a:ext cx="1676400" cy="2286000"/>
            <a:chOff x="0" y="1448224"/>
            <a:chExt cx="2144027" cy="3128667"/>
          </a:xfrm>
        </p:grpSpPr>
        <p:sp>
          <p:nvSpPr>
            <p:cNvPr id="27" name="Rectangle 26"/>
            <p:cNvSpPr/>
            <p:nvPr/>
          </p:nvSpPr>
          <p:spPr>
            <a:xfrm>
              <a:off x="0" y="1552513"/>
              <a:ext cx="2144027" cy="3024378"/>
            </a:xfrm>
            <a:prstGeom prst="rect">
              <a:avLst/>
            </a:prstGeom>
          </p:spPr>
          <p:style>
            <a:lnRef idx="2">
              <a:schemeClr val="lt1">
                <a:hueOff val="0"/>
                <a:satOff val="0"/>
                <a:lumOff val="0"/>
                <a:alphaOff val="0"/>
              </a:schemeClr>
            </a:lnRef>
            <a:fillRef idx="1">
              <a:schemeClr val="accent6">
                <a:shade val="80000"/>
                <a:hueOff val="0"/>
                <a:satOff val="0"/>
                <a:lumOff val="0"/>
                <a:alphaOff val="0"/>
              </a:schemeClr>
            </a:fillRef>
            <a:effectRef idx="0">
              <a:schemeClr val="accent6">
                <a:shade val="80000"/>
                <a:hueOff val="0"/>
                <a:satOff val="0"/>
                <a:lumOff val="0"/>
                <a:alphaOff val="0"/>
              </a:schemeClr>
            </a:effectRef>
            <a:fontRef idx="minor">
              <a:schemeClr val="lt1"/>
            </a:fontRef>
          </p:style>
          <p:txBody>
            <a:bodyPr/>
            <a:lstStyle/>
            <a:p>
              <a:endParaRPr lang="en-US" dirty="0"/>
            </a:p>
          </p:txBody>
        </p:sp>
        <p:sp>
          <p:nvSpPr>
            <p:cNvPr id="28" name="Rectangle 27"/>
            <p:cNvSpPr/>
            <p:nvPr/>
          </p:nvSpPr>
          <p:spPr>
            <a:xfrm>
              <a:off x="0" y="1448224"/>
              <a:ext cx="2144027" cy="3024378"/>
            </a:xfrm>
            <a:prstGeom prst="rect">
              <a:avLst/>
            </a:prstGeom>
          </p:spPr>
          <p:style>
            <a:lnRef idx="0">
              <a:scrgbClr r="0" g="0" b="0"/>
            </a:lnRef>
            <a:fillRef idx="0">
              <a:scrgbClr r="0" g="0" b="0"/>
            </a:fillRef>
            <a:effectRef idx="0">
              <a:scrgbClr r="0" g="0" b="0"/>
            </a:effectRef>
            <a:fontRef idx="minor">
              <a:schemeClr val="lt1"/>
            </a:fontRef>
          </p:style>
          <p:txBody>
            <a:bodyPr tIns="91440" bIns="91440" anchor="ctr"/>
            <a:lstStyle/>
            <a:p>
              <a:pPr algn="ctr" defTabSz="1066800" rtl="0">
                <a:lnSpc>
                  <a:spcPct val="90000"/>
                </a:lnSpc>
                <a:spcAft>
                  <a:spcPct val="35000"/>
                </a:spcAft>
              </a:pPr>
              <a:r>
                <a:rPr lang="ar-EG" sz="2400" dirty="0" smtClean="0">
                  <a:solidFill>
                    <a:schemeClr val="bg1"/>
                  </a:solidFill>
                </a:rPr>
                <a:t>العامل اللفظى</a:t>
              </a:r>
              <a:endParaRPr lang="en-US" sz="2400" b="0" dirty="0">
                <a:solidFill>
                  <a:schemeClr val="bg1"/>
                </a:solidFill>
                <a:latin typeface="Calibri" pitchFamily="34" charset="0"/>
                <a:cs typeface="PT Bold Heading" pitchFamily="2" charset="-78"/>
              </a:endParaRPr>
            </a:p>
          </p:txBody>
        </p:sp>
      </p:grpSp>
      <p:grpSp>
        <p:nvGrpSpPr>
          <p:cNvPr id="29" name="Group 4"/>
          <p:cNvGrpSpPr>
            <a:grpSpLocks/>
          </p:cNvGrpSpPr>
          <p:nvPr/>
        </p:nvGrpSpPr>
        <p:grpSpPr bwMode="auto">
          <a:xfrm>
            <a:off x="5943600" y="4343400"/>
            <a:ext cx="1447800" cy="2209800"/>
            <a:chOff x="0" y="1448224"/>
            <a:chExt cx="1851660" cy="3024378"/>
          </a:xfrm>
        </p:grpSpPr>
        <p:sp>
          <p:nvSpPr>
            <p:cNvPr id="30" name="Rectangle 29"/>
            <p:cNvSpPr/>
            <p:nvPr/>
          </p:nvSpPr>
          <p:spPr>
            <a:xfrm>
              <a:off x="0" y="1448224"/>
              <a:ext cx="1851660" cy="3024378"/>
            </a:xfrm>
            <a:prstGeom prst="rect">
              <a:avLst/>
            </a:prstGeom>
          </p:spPr>
          <p:style>
            <a:lnRef idx="2">
              <a:schemeClr val="lt1">
                <a:hueOff val="0"/>
                <a:satOff val="0"/>
                <a:lumOff val="0"/>
                <a:alphaOff val="0"/>
              </a:schemeClr>
            </a:lnRef>
            <a:fillRef idx="1">
              <a:schemeClr val="accent6">
                <a:shade val="80000"/>
                <a:hueOff val="0"/>
                <a:satOff val="0"/>
                <a:lumOff val="0"/>
                <a:alphaOff val="0"/>
              </a:schemeClr>
            </a:fillRef>
            <a:effectRef idx="0">
              <a:schemeClr val="accent6">
                <a:shade val="80000"/>
                <a:hueOff val="0"/>
                <a:satOff val="0"/>
                <a:lumOff val="0"/>
                <a:alphaOff val="0"/>
              </a:schemeClr>
            </a:effectRef>
            <a:fontRef idx="minor">
              <a:schemeClr val="lt1"/>
            </a:fontRef>
          </p:style>
        </p:sp>
        <p:sp>
          <p:nvSpPr>
            <p:cNvPr id="31" name="Rectangle 30"/>
            <p:cNvSpPr/>
            <p:nvPr/>
          </p:nvSpPr>
          <p:spPr>
            <a:xfrm>
              <a:off x="0" y="1448224"/>
              <a:ext cx="1851660" cy="3024378"/>
            </a:xfrm>
            <a:prstGeom prst="rect">
              <a:avLst/>
            </a:prstGeom>
          </p:spPr>
          <p:style>
            <a:lnRef idx="0">
              <a:scrgbClr r="0" g="0" b="0"/>
            </a:lnRef>
            <a:fillRef idx="0">
              <a:scrgbClr r="0" g="0" b="0"/>
            </a:fillRef>
            <a:effectRef idx="0">
              <a:scrgbClr r="0" g="0" b="0"/>
            </a:effectRef>
            <a:fontRef idx="minor">
              <a:schemeClr val="lt1"/>
            </a:fontRef>
          </p:style>
          <p:txBody>
            <a:bodyPr tIns="91440" bIns="91440" anchor="ctr"/>
            <a:lstStyle/>
            <a:p>
              <a:pPr algn="ctr" defTabSz="1066800" rtl="0">
                <a:lnSpc>
                  <a:spcPct val="90000"/>
                </a:lnSpc>
                <a:spcAft>
                  <a:spcPct val="35000"/>
                </a:spcAft>
              </a:pPr>
              <a:r>
                <a:rPr lang="ar-EG" sz="2400" dirty="0" smtClean="0"/>
                <a:t>العامل االعددي</a:t>
              </a:r>
              <a:endParaRPr lang="en-US" sz="2400" b="0" dirty="0">
                <a:solidFill>
                  <a:srgbClr val="FFFFFF"/>
                </a:solidFill>
                <a:latin typeface="Calibri" pitchFamily="34" charset="0"/>
                <a:cs typeface="Arial" pitchFamily="34" charset="0"/>
              </a:endParaRPr>
            </a:p>
          </p:txBody>
        </p:sp>
      </p:grpSp>
      <p:cxnSp>
        <p:nvCxnSpPr>
          <p:cNvPr id="33" name="Straight Arrow Connector 32"/>
          <p:cNvCxnSpPr/>
          <p:nvPr/>
        </p:nvCxnSpPr>
        <p:spPr bwMode="auto">
          <a:xfrm rot="16200000" flipH="1">
            <a:off x="7277100" y="3162300"/>
            <a:ext cx="1752600" cy="152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6" name="Straight Arrow Connector 35"/>
          <p:cNvCxnSpPr/>
          <p:nvPr/>
        </p:nvCxnSpPr>
        <p:spPr bwMode="auto">
          <a:xfrm rot="5400000">
            <a:off x="5904706" y="3467100"/>
            <a:ext cx="1600994" cy="79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9" name="Straight Arrow Connector 38"/>
          <p:cNvCxnSpPr/>
          <p:nvPr/>
        </p:nvCxnSpPr>
        <p:spPr bwMode="auto">
          <a:xfrm rot="5400000">
            <a:off x="4686300" y="3467100"/>
            <a:ext cx="1447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3" name="Straight Arrow Connector 42"/>
          <p:cNvCxnSpPr/>
          <p:nvPr/>
        </p:nvCxnSpPr>
        <p:spPr bwMode="auto">
          <a:xfrm rot="5400000">
            <a:off x="2782094" y="3390900"/>
            <a:ext cx="1294606" cy="79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8" name="Straight Arrow Connector 47"/>
          <p:cNvCxnSpPr/>
          <p:nvPr/>
        </p:nvCxnSpPr>
        <p:spPr bwMode="auto">
          <a:xfrm rot="5400000">
            <a:off x="1181100" y="3238500"/>
            <a:ext cx="1447800" cy="304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linds(horizontal)">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linds(horizontal)">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white">
          <a:xfrm>
            <a:off x="0" y="457200"/>
            <a:ext cx="9144000" cy="6019800"/>
          </a:xfrm>
          <a:prstGeom prst="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436" tIns="45718" rIns="91436" bIns="45718" anchor="ctr"/>
          <a:lstStyle/>
          <a:p>
            <a:pPr>
              <a:buFont typeface="Arial" pitchFamily="34" charset="0"/>
              <a:buChar char="•"/>
            </a:pPr>
            <a:r>
              <a:rPr lang="ar-EG" sz="2800" dirty="0"/>
              <a:t>ولقد كان لبحوث ثرستون التى أجراها </a:t>
            </a:r>
            <a:r>
              <a:rPr lang="ar-EG" sz="2800" dirty="0" smtClean="0"/>
              <a:t>دورا </a:t>
            </a:r>
            <a:r>
              <a:rPr lang="ar-EG" sz="2800" dirty="0"/>
              <a:t>واضحا فى تحديد معالم </a:t>
            </a:r>
            <a:r>
              <a:rPr lang="ar-EG" sz="2800" dirty="0" smtClean="0"/>
              <a:t>نظريته</a:t>
            </a:r>
          </a:p>
          <a:p>
            <a:pPr>
              <a:buFont typeface="Arial" pitchFamily="34" charset="0"/>
              <a:buChar char="•"/>
            </a:pPr>
            <a:r>
              <a:rPr lang="ar-EG" sz="3200" dirty="0" smtClean="0"/>
              <a:t> </a:t>
            </a:r>
            <a:r>
              <a:rPr lang="ar-EG" sz="3200" dirty="0"/>
              <a:t>حيث طبق منها 160 اختبارا </a:t>
            </a:r>
            <a:endParaRPr lang="ar-EG" sz="3200" dirty="0" smtClean="0"/>
          </a:p>
          <a:p>
            <a:pPr>
              <a:buFont typeface="Arial" pitchFamily="34" charset="0"/>
              <a:buChar char="•"/>
            </a:pPr>
            <a:r>
              <a:rPr lang="ar-EG" sz="3200" dirty="0" smtClean="0"/>
              <a:t>طبقت </a:t>
            </a:r>
            <a:r>
              <a:rPr lang="ar-EG" sz="3200" dirty="0"/>
              <a:t>على عينه من طلبه الجامعه بلغ قوامها 240 </a:t>
            </a:r>
            <a:r>
              <a:rPr lang="ar-EG" sz="3200" dirty="0" smtClean="0"/>
              <a:t>طالبا</a:t>
            </a:r>
          </a:p>
          <a:p>
            <a:pPr>
              <a:buFont typeface="Arial" pitchFamily="34" charset="0"/>
              <a:buChar char="•"/>
            </a:pPr>
            <a:r>
              <a:rPr lang="ar-EG" sz="3200" dirty="0" smtClean="0"/>
              <a:t> </a:t>
            </a:r>
            <a:r>
              <a:rPr lang="ar-EG" sz="3200" dirty="0"/>
              <a:t>وحسب </a:t>
            </a:r>
            <a:r>
              <a:rPr lang="ar-EG" sz="3200" dirty="0">
                <a:solidFill>
                  <a:srgbClr val="FFFF00"/>
                </a:solidFill>
              </a:rPr>
              <a:t>مصفوفة الارتباط </a:t>
            </a:r>
            <a:endParaRPr lang="ar-EG" sz="3200" dirty="0" smtClean="0">
              <a:solidFill>
                <a:srgbClr val="FFFF00"/>
              </a:solidFill>
            </a:endParaRPr>
          </a:p>
          <a:p>
            <a:pPr>
              <a:buFont typeface="Arial" pitchFamily="34" charset="0"/>
              <a:buChar char="•"/>
            </a:pPr>
            <a:r>
              <a:rPr lang="ar-EG" sz="3200" dirty="0" smtClean="0"/>
              <a:t>واستخدام </a:t>
            </a:r>
            <a:r>
              <a:rPr lang="ar-EG" sz="3200" dirty="0">
                <a:solidFill>
                  <a:srgbClr val="FFC000"/>
                </a:solidFill>
              </a:rPr>
              <a:t>الطريقة المركزية </a:t>
            </a:r>
            <a:r>
              <a:rPr lang="ar-EG" sz="3200" dirty="0"/>
              <a:t>فى التحليل العاملى </a:t>
            </a:r>
            <a:endParaRPr lang="ar-EG" sz="3200" dirty="0" smtClean="0"/>
          </a:p>
          <a:p>
            <a:pPr>
              <a:buFont typeface="Arial" pitchFamily="34" charset="0"/>
              <a:buChar char="•"/>
            </a:pPr>
            <a:r>
              <a:rPr lang="ar-EG" sz="3200" dirty="0" smtClean="0"/>
              <a:t>و </a:t>
            </a:r>
            <a:r>
              <a:rPr lang="ar-EG" sz="3200" dirty="0">
                <a:solidFill>
                  <a:srgbClr val="DADFAB"/>
                </a:solidFill>
              </a:rPr>
              <a:t>التدوير المتعامد للمحاور </a:t>
            </a:r>
            <a:endParaRPr lang="ar-EG" sz="3200" dirty="0" smtClean="0">
              <a:solidFill>
                <a:srgbClr val="DADFAB"/>
              </a:solidFill>
            </a:endParaRPr>
          </a:p>
          <a:p>
            <a:pPr>
              <a:buFont typeface="Arial" pitchFamily="34" charset="0"/>
              <a:buChar char="•"/>
            </a:pPr>
            <a:r>
              <a:rPr lang="ar-EG" sz="3200" dirty="0" smtClean="0"/>
              <a:t> </a:t>
            </a:r>
            <a:r>
              <a:rPr lang="ar-EG" sz="3200" dirty="0"/>
              <a:t>فلم يتوصل إلى </a:t>
            </a:r>
            <a:r>
              <a:rPr lang="ar-EG" sz="3200" dirty="0">
                <a:solidFill>
                  <a:srgbClr val="FF0000"/>
                </a:solidFill>
              </a:rPr>
              <a:t>عامل عام </a:t>
            </a:r>
            <a:endParaRPr lang="ar-EG" sz="3200" dirty="0" smtClean="0">
              <a:solidFill>
                <a:srgbClr val="FF0000"/>
              </a:solidFill>
            </a:endParaRPr>
          </a:p>
          <a:p>
            <a:pPr>
              <a:buFont typeface="Arial" pitchFamily="34" charset="0"/>
              <a:buChar char="•"/>
            </a:pPr>
            <a:r>
              <a:rPr lang="ar-EG" sz="3200" dirty="0" smtClean="0"/>
              <a:t>لأنه </a:t>
            </a:r>
            <a:r>
              <a:rPr lang="ar-EG" sz="3200" dirty="0"/>
              <a:t>وجد معاملات الأرتباط تقترب قيمتها من </a:t>
            </a:r>
            <a:r>
              <a:rPr lang="ar-EG" sz="3200" dirty="0">
                <a:solidFill>
                  <a:srgbClr val="FF0000"/>
                </a:solidFill>
              </a:rPr>
              <a:t>الصفر</a:t>
            </a:r>
            <a:r>
              <a:rPr lang="ar-EG" sz="3200" dirty="0"/>
              <a:t> بين بعض الأختبارات المنفصله </a:t>
            </a:r>
            <a:r>
              <a:rPr lang="ar-EG" sz="3200" dirty="0">
                <a:solidFill>
                  <a:srgbClr val="00FF00"/>
                </a:solidFill>
              </a:rPr>
              <a:t>سماها القدرات العقلية الأولية </a:t>
            </a:r>
            <a:r>
              <a:rPr lang="ar-EG" sz="3200" dirty="0"/>
              <a:t>والتى تصور أنها تدخل فى تكوين الأداء العقلى وهذه العوامل هى :</a:t>
            </a:r>
            <a:endParaRPr lang="en-US" sz="3200"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redefined Process 5"/>
          <p:cNvSpPr/>
          <p:nvPr/>
        </p:nvSpPr>
        <p:spPr bwMode="auto">
          <a:xfrm>
            <a:off x="0" y="228600"/>
            <a:ext cx="8610600" cy="1066800"/>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r>
              <a:rPr lang="ar-EG" sz="1400" dirty="0">
                <a:solidFill>
                  <a:srgbClr val="FF0000"/>
                </a:solidFill>
              </a:rPr>
              <a:t>1- القدرة على الطلاقة اللفظية</a:t>
            </a:r>
            <a:r>
              <a:rPr lang="ar-EG" sz="1400" dirty="0"/>
              <a:t>: و تبدو هذه القدرة في الاداء الذي يتميز بالطلاقة في استخدام الالفاظ وتشبع بها اختبارات نتائج الأضاد وتكوين الكلمات ذات البدايات والنهائات المعينه وما شابهها .</a:t>
            </a:r>
            <a:endParaRPr lang="en-US" sz="1400" dirty="0"/>
          </a:p>
        </p:txBody>
      </p:sp>
      <p:sp>
        <p:nvSpPr>
          <p:cNvPr id="8" name="Flowchart: Predefined Process 7"/>
          <p:cNvSpPr/>
          <p:nvPr/>
        </p:nvSpPr>
        <p:spPr bwMode="auto">
          <a:xfrm>
            <a:off x="0" y="1371600"/>
            <a:ext cx="8153400" cy="685800"/>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algn="ctr" defTabSz="912813" rtl="0"/>
            <a:r>
              <a:rPr lang="ar-EG" dirty="0" smtClean="0">
                <a:solidFill>
                  <a:srgbClr val="FF0000"/>
                </a:solidFill>
                <a:latin typeface="Calibri" pitchFamily="34" charset="0"/>
                <a:cs typeface="Arial" pitchFamily="34" charset="0"/>
              </a:rPr>
              <a:t>2</a:t>
            </a:r>
            <a:r>
              <a:rPr lang="ar-EG" dirty="0" smtClean="0">
                <a:solidFill>
                  <a:srgbClr val="FF0000"/>
                </a:solidFill>
              </a:rPr>
              <a:t>- </a:t>
            </a:r>
            <a:r>
              <a:rPr lang="ar-EG" dirty="0">
                <a:solidFill>
                  <a:srgbClr val="FF0000"/>
                </a:solidFill>
              </a:rPr>
              <a:t>القدرة اللغوية أو القدرة على معرفة معانى الكلمات</a:t>
            </a:r>
            <a:r>
              <a:rPr lang="ar-EG" dirty="0"/>
              <a:t>: ويتمثل فى معرفة معانى الكلمات والمتشابهات المعينه وما شابهها </a:t>
            </a:r>
            <a:r>
              <a:rPr lang="ar-EG" sz="2000" dirty="0"/>
              <a:t>.</a:t>
            </a:r>
            <a:r>
              <a:rPr lang="ar-EG" sz="2000" dirty="0" smtClean="0">
                <a:solidFill>
                  <a:srgbClr val="000000"/>
                </a:solidFill>
                <a:latin typeface="Calibri" pitchFamily="34" charset="0"/>
                <a:cs typeface="Arial" pitchFamily="34" charset="0"/>
              </a:rPr>
              <a:t> </a:t>
            </a:r>
            <a:endParaRPr lang="en-US" sz="2000" b="0" dirty="0">
              <a:solidFill>
                <a:srgbClr val="000000"/>
              </a:solidFill>
              <a:latin typeface="Calibri" pitchFamily="34" charset="0"/>
              <a:cs typeface="Arial" pitchFamily="34" charset="0"/>
            </a:endParaRPr>
          </a:p>
        </p:txBody>
      </p:sp>
      <p:sp>
        <p:nvSpPr>
          <p:cNvPr id="9" name="Flowchart: Predefined Process 8"/>
          <p:cNvSpPr/>
          <p:nvPr/>
        </p:nvSpPr>
        <p:spPr bwMode="auto">
          <a:xfrm>
            <a:off x="0" y="2133600"/>
            <a:ext cx="7924800" cy="762000"/>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r>
              <a:rPr lang="ar-EG" sz="2000" dirty="0">
                <a:solidFill>
                  <a:srgbClr val="FF0000"/>
                </a:solidFill>
              </a:rPr>
              <a:t>3- القدرة العددية:</a:t>
            </a:r>
            <a:r>
              <a:rPr lang="ar-EG" sz="2000" dirty="0"/>
              <a:t> ويتمثل فى سهوله التعامل مع الأعداد والرموز مثل عمليات الجمع والطرح والضرب والقسمة والأستدلال الحسابى .</a:t>
            </a:r>
            <a:endParaRPr lang="en-US" sz="2000" dirty="0"/>
          </a:p>
        </p:txBody>
      </p:sp>
      <p:sp>
        <p:nvSpPr>
          <p:cNvPr id="10" name="Flowchart: Predefined Process 9"/>
          <p:cNvSpPr/>
          <p:nvPr/>
        </p:nvSpPr>
        <p:spPr bwMode="auto">
          <a:xfrm>
            <a:off x="0" y="2971800"/>
            <a:ext cx="7696200" cy="777875"/>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algn="ctr" defTabSz="912813" rtl="0"/>
            <a:r>
              <a:rPr lang="ar-EG" dirty="0" smtClean="0">
                <a:solidFill>
                  <a:srgbClr val="FF0000"/>
                </a:solidFill>
              </a:rPr>
              <a:t>4- </a:t>
            </a:r>
            <a:r>
              <a:rPr lang="ar-EG" dirty="0">
                <a:solidFill>
                  <a:srgbClr val="FF0000"/>
                </a:solidFill>
              </a:rPr>
              <a:t>القدرة المكانية: </a:t>
            </a:r>
            <a:r>
              <a:rPr lang="ar-EG" dirty="0"/>
              <a:t>و تبدو هذه القدرة في كل نشاط عقلي معرفي يتميز بالتصور البصري لحركة الاشكال المسطحة و المجسمة وتعتمد على القدرة على التصور البصرى للأشكال</a:t>
            </a:r>
            <a:r>
              <a:rPr lang="ar-EG" dirty="0" smtClean="0">
                <a:solidFill>
                  <a:srgbClr val="000000"/>
                </a:solidFill>
                <a:latin typeface="Calibri" pitchFamily="34" charset="0"/>
                <a:cs typeface="Arial" pitchFamily="34" charset="0"/>
              </a:rPr>
              <a:t> </a:t>
            </a:r>
            <a:endParaRPr lang="en-US" sz="2300" b="0" dirty="0">
              <a:solidFill>
                <a:srgbClr val="FFFFFF"/>
              </a:solidFill>
              <a:effectLst>
                <a:outerShdw blurRad="38100" dist="38100" dir="2700000" algn="tl">
                  <a:srgbClr val="000000"/>
                </a:outerShdw>
              </a:effectLst>
              <a:latin typeface="Segoe"/>
              <a:cs typeface="Arial" pitchFamily="34" charset="0"/>
            </a:endParaRPr>
          </a:p>
        </p:txBody>
      </p:sp>
      <p:sp>
        <p:nvSpPr>
          <p:cNvPr id="11" name="Flowchart: Predefined Process 10"/>
          <p:cNvSpPr/>
          <p:nvPr/>
        </p:nvSpPr>
        <p:spPr bwMode="auto">
          <a:xfrm>
            <a:off x="0" y="3810000"/>
            <a:ext cx="7239000" cy="685800"/>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algn="ctr" defTabSz="912813" rtl="0"/>
            <a:r>
              <a:rPr lang="ar-EG" dirty="0" smtClean="0">
                <a:solidFill>
                  <a:srgbClr val="000000"/>
                </a:solidFill>
                <a:latin typeface="Calibri" pitchFamily="34" charset="0"/>
                <a:cs typeface="Arial" pitchFamily="34" charset="0"/>
              </a:rPr>
              <a:t> </a:t>
            </a:r>
            <a:endParaRPr lang="en-US" sz="2300" b="0" dirty="0">
              <a:solidFill>
                <a:srgbClr val="FFFFFF"/>
              </a:solidFill>
              <a:effectLst>
                <a:outerShdw blurRad="38100" dist="38100" dir="2700000" algn="tl">
                  <a:srgbClr val="000000"/>
                </a:outerShdw>
              </a:effectLst>
              <a:latin typeface="Segoe"/>
              <a:cs typeface="Arial" pitchFamily="34" charset="0"/>
            </a:endParaRPr>
          </a:p>
        </p:txBody>
      </p:sp>
      <p:sp>
        <p:nvSpPr>
          <p:cNvPr id="13" name="Flowchart: Predefined Process 12"/>
          <p:cNvSpPr/>
          <p:nvPr/>
        </p:nvSpPr>
        <p:spPr bwMode="auto">
          <a:xfrm>
            <a:off x="0" y="4572000"/>
            <a:ext cx="6934200" cy="549275"/>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algn="ctr" defTabSz="912813"/>
            <a:r>
              <a:rPr lang="ar-EG" dirty="0">
                <a:solidFill>
                  <a:srgbClr val="FF0000"/>
                </a:solidFill>
              </a:rPr>
              <a:t>6- القدرة التذكرية: </a:t>
            </a:r>
            <a:r>
              <a:rPr lang="ar-EG" dirty="0"/>
              <a:t>وتعتمد على التذكر المباشر لحالات الاقتران الثنائى بين عدد وكلمه</a:t>
            </a:r>
            <a:endParaRPr lang="en-US" dirty="0">
              <a:solidFill>
                <a:schemeClr val="tx1"/>
              </a:solidFill>
              <a:effectLst>
                <a:outerShdw blurRad="38100" dist="38100" dir="2700000" algn="tl">
                  <a:srgbClr val="FFFFFF"/>
                </a:outerShdw>
              </a:effectLst>
              <a:latin typeface="Segoe"/>
              <a:cs typeface="Arial" pitchFamily="34" charset="0"/>
            </a:endParaRPr>
          </a:p>
        </p:txBody>
      </p:sp>
      <p:sp>
        <p:nvSpPr>
          <p:cNvPr id="14" name="Flowchart: Predefined Process 13"/>
          <p:cNvSpPr/>
          <p:nvPr/>
        </p:nvSpPr>
        <p:spPr bwMode="auto">
          <a:xfrm>
            <a:off x="0" y="5257800"/>
            <a:ext cx="6781800" cy="777875"/>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r>
              <a:rPr lang="ar-EG" dirty="0">
                <a:solidFill>
                  <a:srgbClr val="FF0000"/>
                </a:solidFill>
              </a:rPr>
              <a:t>7- القدرة الاستقرائية: </a:t>
            </a:r>
            <a:r>
              <a:rPr lang="ar-EG" dirty="0"/>
              <a:t>ويتمثل فى القدرة على أكتشاف القاعده أو المبدأ العام من مجموعه من المفردات الجزئية مثل سلاسل الأعداد وتصنيف الأشكال .</a:t>
            </a:r>
            <a:endParaRPr lang="en-US" dirty="0"/>
          </a:p>
        </p:txBody>
      </p:sp>
      <p:sp>
        <p:nvSpPr>
          <p:cNvPr id="394241" name="Rectangle 1"/>
          <p:cNvSpPr>
            <a:spLocks noChangeArrowheads="1"/>
          </p:cNvSpPr>
          <p:nvPr/>
        </p:nvSpPr>
        <p:spPr bwMode="auto">
          <a:xfrm>
            <a:off x="1219200" y="3886200"/>
            <a:ext cx="5867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1400" b="1" i="0" strike="noStrike" cap="none" normalizeH="0" baseline="0" dirty="0" smtClean="0">
                <a:ln>
                  <a:noFill/>
                </a:ln>
                <a:solidFill>
                  <a:srgbClr val="FF0000"/>
                </a:solidFill>
                <a:effectLst/>
                <a:latin typeface="Simplified Arabic" pitchFamily="2" charset="-78"/>
                <a:ea typeface="Calibri" pitchFamily="34" charset="0"/>
                <a:cs typeface="Arial" pitchFamily="34" charset="0"/>
              </a:rPr>
              <a:t>5</a:t>
            </a:r>
            <a:r>
              <a:rPr kumimoji="0" lang="ar-EG" sz="1600" b="1" i="0" strike="noStrike" cap="none" normalizeH="0" baseline="0" dirty="0" smtClean="0">
                <a:ln>
                  <a:noFill/>
                </a:ln>
                <a:solidFill>
                  <a:srgbClr val="FF0000"/>
                </a:solidFill>
                <a:effectLst/>
                <a:latin typeface="Simplified Arabic" pitchFamily="2" charset="-78"/>
                <a:ea typeface="Calibri" pitchFamily="34" charset="0"/>
                <a:cs typeface="Arial" pitchFamily="34" charset="0"/>
              </a:rPr>
              <a:t>- قدرة السرعة الإدراكية: </a:t>
            </a:r>
            <a:r>
              <a:rPr kumimoji="0" lang="ar-EG" sz="1600" b="1" i="0" u="none" strike="noStrike" cap="none" normalizeH="0" baseline="0" dirty="0" smtClean="0">
                <a:ln>
                  <a:noFill/>
                </a:ln>
                <a:solidFill>
                  <a:schemeClr val="tx1"/>
                </a:solidFill>
                <a:effectLst/>
                <a:latin typeface="Simplified Arabic" pitchFamily="2" charset="-78"/>
                <a:ea typeface="Calibri" pitchFamily="34" charset="0"/>
                <a:cs typeface="Arial" pitchFamily="34" charset="0"/>
              </a:rPr>
              <a:t>وتبدو هذه القدرة في الاداء العقلي الذي يتميز بسرعة و دقة ادراك التفصيلات و الاجزاء المختلفة .</a:t>
            </a:r>
            <a:endParaRPr kumimoji="0" lang="ar-EG"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Flowchart: Predefined Process 14"/>
          <p:cNvSpPr/>
          <p:nvPr/>
        </p:nvSpPr>
        <p:spPr bwMode="auto">
          <a:xfrm>
            <a:off x="0" y="6096000"/>
            <a:ext cx="6858000" cy="549275"/>
          </a:xfrm>
          <a:prstGeom prst="flowChartPredefinedProcess">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91436" tIns="45718" rIns="91436" bIns="45718" anchor="ctr"/>
          <a:lstStyle/>
          <a:p>
            <a:pPr algn="ctr" defTabSz="912813"/>
            <a:r>
              <a:rPr lang="ar-EG" dirty="0">
                <a:solidFill>
                  <a:srgbClr val="FF0000"/>
                </a:solidFill>
              </a:rPr>
              <a:t>8- القدرة الاستنباطية</a:t>
            </a:r>
            <a:r>
              <a:rPr lang="ar-EG" dirty="0"/>
              <a:t>: وتظهر فى استخلاص النتيجة المترتبه على مجموعه من المقدمات كما يحدث فى حاله القياس المنطقى</a:t>
            </a:r>
            <a:endParaRPr lang="en-US" dirty="0">
              <a:solidFill>
                <a:schemeClr val="tx1"/>
              </a:solidFill>
              <a:effectLst>
                <a:outerShdw blurRad="38100" dist="38100" dir="2700000" algn="tl">
                  <a:srgbClr val="FFFFFF"/>
                </a:outerShdw>
              </a:effectLst>
              <a:latin typeface="Segoe"/>
              <a:cs typeface="Arial" pitchFamily="34" charset="0"/>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3" grpId="0" animBg="1"/>
      <p:bldP spid="14" grpId="0" animBg="1"/>
      <p:bldP spid="15" grpId="0" animBg="1"/>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1"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1"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2396</TotalTime>
  <Words>1836</Words>
  <Application>Microsoft Office PowerPoint</Application>
  <PresentationFormat>On-screen Show (4:3)</PresentationFormat>
  <Paragraphs>273</Paragraphs>
  <Slides>30</Slides>
  <Notes>27</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Pixel</vt:lpstr>
      <vt:lpstr>PowerPoint Presentation</vt:lpstr>
      <vt:lpstr>PowerPoint Presentation</vt:lpstr>
      <vt:lpstr>PowerPoint Presentation</vt:lpstr>
      <vt:lpstr>PowerPoint Presentation</vt:lpstr>
      <vt:lpstr>كما أعد ثورندايك اختباراً للذكاء اشتمل على أربعه اختبارات فرعيه اعتبرها مقاييس لبعض نواحى الذكاء المجرد فقط وهى :-</vt:lpstr>
      <vt:lpstr> - 3  نظرية العوامل الطائفية لثرستون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6 - نموذج المصفوفة لجيلفورد :</vt:lpstr>
      <vt:lpstr>PowerPoint Presentation</vt:lpstr>
      <vt:lpstr>يتضمن بعد العمليات العقليه</vt:lpstr>
      <vt:lpstr>ويتضمن بعدالمحتوى البيانات التالية</vt:lpstr>
      <vt:lpstr>أما بعد النواتج فيشمل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التقويم ودورها  في</dc:title>
  <dc:creator>AHMED WAHDAN</dc:creator>
  <cp:lastModifiedBy>AHW</cp:lastModifiedBy>
  <cp:revision>93</cp:revision>
  <dcterms:created xsi:type="dcterms:W3CDTF">2009-07-16T18:22:34Z</dcterms:created>
  <dcterms:modified xsi:type="dcterms:W3CDTF">2020-03-17T18:58:08Z</dcterms:modified>
</cp:coreProperties>
</file>